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0" r:id="rId22"/>
    <p:sldId id="282" r:id="rId23"/>
    <p:sldId id="283" r:id="rId24"/>
    <p:sldId id="284" r:id="rId25"/>
    <p:sldId id="285" r:id="rId26"/>
    <p:sldId id="286" r:id="rId27"/>
    <p:sldId id="287" r:id="rId28"/>
    <p:sldId id="278" r:id="rId29"/>
    <p:sldId id="290" r:id="rId30"/>
    <p:sldId id="281" r:id="rId31"/>
  </p:sldIdLst>
  <p:sldSz cx="9144000" cy="5143500" type="screen16x9"/>
  <p:notesSz cx="6858000" cy="9144000"/>
  <p:embeddedFontLst>
    <p:embeddedFont>
      <p:font typeface="Open Sans" panose="020B0606030504020204" pitchFamily="34" charset="0"/>
      <p:regular r:id="rId33"/>
      <p:bold r:id="rId34"/>
      <p:italic r:id="rId35"/>
      <p:boldItalic r:id="rId36"/>
    </p:embeddedFont>
    <p:embeddedFont>
      <p:font typeface="PT Sans Narrow" panose="020B0506020203020204" pitchFamily="34" charset="0"/>
      <p:regular r:id="rId37"/>
      <p:bold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58b17eac2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a58b17eac2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55f08112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a55f08112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55f08112f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a55f08112f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55f08112f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a55f08112f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a55f08112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a55f08112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a55f08112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a55f08112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55f08112f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a55f08112f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a55f08112f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a55f08112f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a55f08112f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a55f08112f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55f08112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a55f08112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a55f08112f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a55f08112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a55f08112f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a55f08112f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a55f08112f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a55f08112f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a58b17ea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a58b17ea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a58b17eac2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a58b17eac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a58b17eac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a58b17eac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a58b17eac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a58b17eac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a58b17eac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a58b17eac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a58b17eac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a58b17eac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a55f08112f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a55f08112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a55f08112f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a55f08112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a58b17eac2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a58b17eac2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55f08112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55f08112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a55f08112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a55f08112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a55f08112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a55f08112f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58b17eac2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a58b17eac2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58b17eac2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a58b17eac2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58b17eac2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58b17eac2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hcup-us.ahrq.gov/db/nation/nis/NIS_Introduction_2020.jsp#element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samhsa.gov/data/report/2021-nsduh-annual-national-report" TargetMode="External"/><Relationship Id="rId4" Type="http://schemas.openxmlformats.org/officeDocument/2006/relationships/hyperlink" Target="https://www.cdc.gov/injury/wisqars/fatal.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Suicide and Risk</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Monica Bellucci, M.Ed, LMHC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0" name="Google Shape;130;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1" name="Google Shape;131;p23"/>
          <p:cNvPicPr preferRelativeResize="0"/>
          <p:nvPr/>
        </p:nvPicPr>
        <p:blipFill>
          <a:blip r:embed="rId3">
            <a:alphaModFix/>
          </a:blip>
          <a:stretch>
            <a:fillRect/>
          </a:stretch>
        </p:blipFill>
        <p:spPr>
          <a:xfrm>
            <a:off x="0" y="-164975"/>
            <a:ext cx="9144001" cy="5350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143621" y="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Individual Risk Factors </a:t>
            </a:r>
            <a:endParaRPr sz="2700" b="0" dirty="0">
              <a:solidFill>
                <a:srgbClr val="000000"/>
              </a:solidFill>
              <a:latin typeface="Open Sans"/>
              <a:ea typeface="Open Sans"/>
              <a:cs typeface="Open Sans"/>
              <a:sym typeface="Open Sans"/>
            </a:endParaRPr>
          </a:p>
        </p:txBody>
      </p:sp>
      <p:sp>
        <p:nvSpPr>
          <p:cNvPr id="137" name="Google Shape;137;p24"/>
          <p:cNvSpPr txBox="1">
            <a:spLocks noGrp="1"/>
          </p:cNvSpPr>
          <p:nvPr>
            <p:ph type="body" idx="1"/>
          </p:nvPr>
        </p:nvSpPr>
        <p:spPr>
          <a:xfrm>
            <a:off x="311700" y="817418"/>
            <a:ext cx="8520600" cy="41512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These personal factors contribute to risk:</a:t>
            </a:r>
            <a:endParaRPr dirty="0">
              <a:solidFill>
                <a:srgbClr val="000000"/>
              </a:solidFill>
            </a:endParaRPr>
          </a:p>
          <a:p>
            <a:pPr marL="457200" lvl="0" indent="-342900" algn="l" rtl="0">
              <a:spcBef>
                <a:spcPts val="1200"/>
              </a:spcBef>
              <a:spcAft>
                <a:spcPts val="0"/>
              </a:spcAft>
              <a:buClr>
                <a:srgbClr val="000000"/>
              </a:buClr>
              <a:buSzPts val="1800"/>
              <a:buChar char="●"/>
            </a:pPr>
            <a:r>
              <a:rPr lang="en" dirty="0">
                <a:solidFill>
                  <a:srgbClr val="000000"/>
                </a:solidFill>
              </a:rPr>
              <a:t>Previous suicide attempt</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History of depression and other mental illnesses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Serious illness such as chronic pain</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Criminal/legal problems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Job/financial problems or loss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Impulsive or aggressive tendencies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Substance use</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Current or prior history of adverse childhood experiences (ACES)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Sense of hopelessness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Violence victimization and/or perpetration</a:t>
            </a:r>
            <a:endParaRPr dirty="0">
              <a:solidFill>
                <a:srgbClr val="000000"/>
              </a:solidFill>
            </a:endParaRPr>
          </a:p>
          <a:p>
            <a:pPr marL="0" lvl="0" indent="0" algn="l" rtl="0">
              <a:spcBef>
                <a:spcPts val="1200"/>
              </a:spcBef>
              <a:spcAft>
                <a:spcPts val="12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Relationship Risk Factors</a:t>
            </a:r>
            <a:endParaRPr dirty="0"/>
          </a:p>
        </p:txBody>
      </p:sp>
      <p:sp>
        <p:nvSpPr>
          <p:cNvPr id="143" name="Google Shape;143;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100">
                <a:solidFill>
                  <a:srgbClr val="000000"/>
                </a:solidFill>
              </a:rPr>
              <a:t>These harmful or hurtful experiences within relationships contribute to risk:</a:t>
            </a:r>
            <a:endParaRPr sz="2100">
              <a:solidFill>
                <a:srgbClr val="000000"/>
              </a:solidFill>
            </a:endParaRPr>
          </a:p>
          <a:p>
            <a:pPr marL="457200" lvl="0" indent="-361950" algn="l" rtl="0">
              <a:spcBef>
                <a:spcPts val="1200"/>
              </a:spcBef>
              <a:spcAft>
                <a:spcPts val="0"/>
              </a:spcAft>
              <a:buClr>
                <a:srgbClr val="000000"/>
              </a:buClr>
              <a:buSzPts val="2100"/>
              <a:buChar char="●"/>
            </a:pPr>
            <a:r>
              <a:rPr lang="en" sz="2100">
                <a:solidFill>
                  <a:srgbClr val="000000"/>
                </a:solidFill>
              </a:rPr>
              <a:t>Bullying</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Family/loved one’s history of suicide</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Loss of relationships</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High conflict or violent relationships</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Social isolation</a:t>
            </a:r>
            <a:endParaRPr sz="2100">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Community Risk Factors</a:t>
            </a:r>
            <a:endParaRPr dirty="0"/>
          </a:p>
        </p:txBody>
      </p:sp>
      <p:sp>
        <p:nvSpPr>
          <p:cNvPr id="149" name="Google Shape;149;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772">
                <a:solidFill>
                  <a:srgbClr val="000000"/>
                </a:solidFill>
              </a:rPr>
              <a:t>These challenging issues within a person’s community contribute to risk:</a:t>
            </a:r>
            <a:endParaRPr sz="2772">
              <a:solidFill>
                <a:srgbClr val="000000"/>
              </a:solidFill>
            </a:endParaRPr>
          </a:p>
          <a:p>
            <a:pPr marL="457200" lvl="0" indent="-365038" algn="l" rtl="0">
              <a:spcBef>
                <a:spcPts val="1200"/>
              </a:spcBef>
              <a:spcAft>
                <a:spcPts val="0"/>
              </a:spcAft>
              <a:buClr>
                <a:srgbClr val="000000"/>
              </a:buClr>
              <a:buSzPct val="100000"/>
              <a:buChar char="●"/>
            </a:pPr>
            <a:r>
              <a:rPr lang="en" sz="2772">
                <a:solidFill>
                  <a:srgbClr val="000000"/>
                </a:solidFill>
              </a:rPr>
              <a:t>Lack of access to healthcare</a:t>
            </a:r>
            <a:endParaRPr sz="2772">
              <a:solidFill>
                <a:srgbClr val="000000"/>
              </a:solidFill>
            </a:endParaRPr>
          </a:p>
          <a:p>
            <a:pPr marL="457200" lvl="0" indent="-365038" algn="l" rtl="0">
              <a:spcBef>
                <a:spcPts val="0"/>
              </a:spcBef>
              <a:spcAft>
                <a:spcPts val="0"/>
              </a:spcAft>
              <a:buClr>
                <a:srgbClr val="000000"/>
              </a:buClr>
              <a:buSzPct val="100000"/>
              <a:buChar char="●"/>
            </a:pPr>
            <a:r>
              <a:rPr lang="en" sz="2772">
                <a:solidFill>
                  <a:srgbClr val="000000"/>
                </a:solidFill>
              </a:rPr>
              <a:t>Suicide cluster in the community</a:t>
            </a:r>
            <a:endParaRPr sz="2772">
              <a:solidFill>
                <a:srgbClr val="000000"/>
              </a:solidFill>
            </a:endParaRPr>
          </a:p>
          <a:p>
            <a:pPr marL="457200" lvl="0" indent="-365038" algn="l" rtl="0">
              <a:spcBef>
                <a:spcPts val="0"/>
              </a:spcBef>
              <a:spcAft>
                <a:spcPts val="0"/>
              </a:spcAft>
              <a:buClr>
                <a:srgbClr val="000000"/>
              </a:buClr>
              <a:buSzPct val="100000"/>
              <a:buChar char="●"/>
            </a:pPr>
            <a:r>
              <a:rPr lang="en" sz="2772">
                <a:solidFill>
                  <a:srgbClr val="000000"/>
                </a:solidFill>
              </a:rPr>
              <a:t>Stress of acculturation</a:t>
            </a:r>
            <a:endParaRPr sz="2772">
              <a:solidFill>
                <a:srgbClr val="000000"/>
              </a:solidFill>
            </a:endParaRPr>
          </a:p>
          <a:p>
            <a:pPr marL="457200" lvl="0" indent="-365038" algn="l" rtl="0">
              <a:spcBef>
                <a:spcPts val="0"/>
              </a:spcBef>
              <a:spcAft>
                <a:spcPts val="0"/>
              </a:spcAft>
              <a:buClr>
                <a:srgbClr val="000000"/>
              </a:buClr>
              <a:buSzPct val="100000"/>
              <a:buChar char="●"/>
            </a:pPr>
            <a:r>
              <a:rPr lang="en" sz="2772">
                <a:solidFill>
                  <a:srgbClr val="000000"/>
                </a:solidFill>
              </a:rPr>
              <a:t>Community violence</a:t>
            </a:r>
            <a:endParaRPr sz="2772">
              <a:solidFill>
                <a:srgbClr val="000000"/>
              </a:solidFill>
            </a:endParaRPr>
          </a:p>
          <a:p>
            <a:pPr marL="457200" lvl="0" indent="-365038" algn="l" rtl="0">
              <a:spcBef>
                <a:spcPts val="0"/>
              </a:spcBef>
              <a:spcAft>
                <a:spcPts val="0"/>
              </a:spcAft>
              <a:buClr>
                <a:srgbClr val="000000"/>
              </a:buClr>
              <a:buSzPct val="100000"/>
              <a:buChar char="●"/>
            </a:pPr>
            <a:r>
              <a:rPr lang="en" sz="2772">
                <a:solidFill>
                  <a:srgbClr val="000000"/>
                </a:solidFill>
              </a:rPr>
              <a:t>Historical trauma</a:t>
            </a:r>
            <a:endParaRPr sz="2772">
              <a:solidFill>
                <a:srgbClr val="000000"/>
              </a:solidFill>
            </a:endParaRPr>
          </a:p>
          <a:p>
            <a:pPr marL="457200" lvl="0" indent="-365038" algn="l" rtl="0">
              <a:spcBef>
                <a:spcPts val="0"/>
              </a:spcBef>
              <a:spcAft>
                <a:spcPts val="0"/>
              </a:spcAft>
              <a:buClr>
                <a:srgbClr val="000000"/>
              </a:buClr>
              <a:buSzPct val="100000"/>
              <a:buChar char="●"/>
            </a:pPr>
            <a:r>
              <a:rPr lang="en" sz="2772">
                <a:solidFill>
                  <a:srgbClr val="000000"/>
                </a:solidFill>
              </a:rPr>
              <a:t>Discrimination</a:t>
            </a:r>
            <a:endParaRPr sz="2772">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Societal Risk Factors</a:t>
            </a:r>
            <a:endParaRPr dirty="0"/>
          </a:p>
        </p:txBody>
      </p:sp>
      <p:sp>
        <p:nvSpPr>
          <p:cNvPr id="155" name="Google Shape;155;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500">
                <a:solidFill>
                  <a:srgbClr val="000000"/>
                </a:solidFill>
              </a:rPr>
              <a:t>These cultural and environmental factors within the larger society contribute to risk:</a:t>
            </a:r>
            <a:endParaRPr sz="2500">
              <a:solidFill>
                <a:srgbClr val="000000"/>
              </a:solidFill>
            </a:endParaRPr>
          </a:p>
          <a:p>
            <a:pPr marL="457200" lvl="0" indent="-363537" algn="l" rtl="0">
              <a:spcBef>
                <a:spcPts val="1200"/>
              </a:spcBef>
              <a:spcAft>
                <a:spcPts val="0"/>
              </a:spcAft>
              <a:buClr>
                <a:srgbClr val="000000"/>
              </a:buClr>
              <a:buSzPct val="100000"/>
              <a:buChar char="●"/>
            </a:pPr>
            <a:r>
              <a:rPr lang="en" sz="2500">
                <a:solidFill>
                  <a:srgbClr val="000000"/>
                </a:solidFill>
              </a:rPr>
              <a:t>Stigma associated with help-seeking and mental illness</a:t>
            </a:r>
            <a:endParaRPr sz="2500">
              <a:solidFill>
                <a:srgbClr val="000000"/>
              </a:solidFill>
            </a:endParaRPr>
          </a:p>
          <a:p>
            <a:pPr marL="457200" lvl="0" indent="-363537" algn="l" rtl="0">
              <a:spcBef>
                <a:spcPts val="0"/>
              </a:spcBef>
              <a:spcAft>
                <a:spcPts val="0"/>
              </a:spcAft>
              <a:buClr>
                <a:srgbClr val="000000"/>
              </a:buClr>
              <a:buSzPct val="100000"/>
              <a:buChar char="●"/>
            </a:pPr>
            <a:r>
              <a:rPr lang="en" sz="2500">
                <a:solidFill>
                  <a:srgbClr val="000000"/>
                </a:solidFill>
              </a:rPr>
              <a:t>Easy access to lethal means of suicide among people at risk</a:t>
            </a:r>
            <a:endParaRPr sz="2500">
              <a:solidFill>
                <a:srgbClr val="000000"/>
              </a:solidFill>
            </a:endParaRPr>
          </a:p>
          <a:p>
            <a:pPr marL="457200" lvl="0" indent="-363537" algn="l" rtl="0">
              <a:spcBef>
                <a:spcPts val="0"/>
              </a:spcBef>
              <a:spcAft>
                <a:spcPts val="0"/>
              </a:spcAft>
              <a:buClr>
                <a:srgbClr val="000000"/>
              </a:buClr>
              <a:buSzPct val="100000"/>
              <a:buChar char="●"/>
            </a:pPr>
            <a:r>
              <a:rPr lang="en" sz="2500">
                <a:solidFill>
                  <a:srgbClr val="000000"/>
                </a:solidFill>
              </a:rPr>
              <a:t>Unsafe media portrayals of suicide</a:t>
            </a:r>
            <a:endParaRPr sz="2500">
              <a:solidFill>
                <a:srgbClr val="000000"/>
              </a:solidFill>
            </a:endParaRPr>
          </a:p>
          <a:p>
            <a:pPr marL="457200" lvl="0" indent="-363537" algn="l" rtl="0">
              <a:lnSpc>
                <a:spcPct val="95000"/>
              </a:lnSpc>
              <a:spcBef>
                <a:spcPts val="0"/>
              </a:spcBef>
              <a:spcAft>
                <a:spcPts val="0"/>
              </a:spcAft>
              <a:buClr>
                <a:srgbClr val="000000"/>
              </a:buClr>
              <a:buSzPct val="95347"/>
              <a:buChar char="●"/>
            </a:pPr>
            <a:r>
              <a:rPr lang="en" sz="2622">
                <a:solidFill>
                  <a:srgbClr val="1A1A1A"/>
                </a:solidFill>
                <a:latin typeface="Arial"/>
                <a:ea typeface="Arial"/>
                <a:cs typeface="Arial"/>
                <a:sym typeface="Arial"/>
              </a:rPr>
              <a:t>Exposure to another person’s suicide, or to graphic or sensationalized accounts of suicide</a:t>
            </a:r>
            <a:endParaRPr sz="2500">
              <a:solidFill>
                <a:srgbClr val="000000"/>
              </a:solidFill>
            </a:endParaRPr>
          </a:p>
          <a:p>
            <a:pPr marL="0" lvl="0" indent="0" algn="l" rtl="0">
              <a:spcBef>
                <a:spcPts val="21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174200"/>
            <a:ext cx="8520600" cy="850375"/>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Historical Risk Factors</a:t>
            </a:r>
            <a:endParaRPr dirty="0"/>
          </a:p>
        </p:txBody>
      </p:sp>
      <p:sp>
        <p:nvSpPr>
          <p:cNvPr id="161" name="Google Shape;161;p28"/>
          <p:cNvSpPr txBox="1">
            <a:spLocks noGrp="1"/>
          </p:cNvSpPr>
          <p:nvPr>
            <p:ph type="body" idx="1"/>
          </p:nvPr>
        </p:nvSpPr>
        <p:spPr>
          <a:xfrm>
            <a:off x="311700" y="1024575"/>
            <a:ext cx="8520600" cy="3544500"/>
          </a:xfrm>
          <a:prstGeom prst="rect">
            <a:avLst/>
          </a:prstGeom>
        </p:spPr>
        <p:txBody>
          <a:bodyPr spcFirstLastPara="1" wrap="square" lIns="91425" tIns="91425" rIns="91425" bIns="91425" anchor="t" anchorCtr="0">
            <a:noAutofit/>
          </a:bodyPr>
          <a:lstStyle/>
          <a:p>
            <a:pPr marL="44450" lvl="0" indent="0" algn="l" rtl="0">
              <a:spcBef>
                <a:spcPts val="2100"/>
              </a:spcBef>
              <a:spcAft>
                <a:spcPts val="0"/>
              </a:spcAft>
              <a:buClr>
                <a:srgbClr val="1A1A1A"/>
              </a:buClr>
              <a:buSzPts val="2900"/>
              <a:buNone/>
            </a:pPr>
            <a:r>
              <a:rPr lang="en" sz="2900" dirty="0">
                <a:solidFill>
                  <a:srgbClr val="1A1A1A"/>
                </a:solidFill>
                <a:latin typeface="Arial"/>
                <a:ea typeface="Arial"/>
                <a:cs typeface="Arial"/>
                <a:sym typeface="Arial"/>
              </a:rPr>
              <a:t>Previous suicide attempts</a:t>
            </a:r>
            <a:endParaRPr sz="2900" dirty="0">
              <a:solidFill>
                <a:srgbClr val="1A1A1A"/>
              </a:solidFill>
              <a:latin typeface="Arial"/>
              <a:ea typeface="Arial"/>
              <a:cs typeface="Arial"/>
              <a:sym typeface="Arial"/>
            </a:endParaRPr>
          </a:p>
          <a:p>
            <a:pPr marL="457200" lvl="0" indent="-412750" algn="l" rtl="0">
              <a:spcBef>
                <a:spcPts val="0"/>
              </a:spcBef>
              <a:spcAft>
                <a:spcPts val="0"/>
              </a:spcAft>
              <a:buClr>
                <a:srgbClr val="1A1A1A"/>
              </a:buClr>
              <a:buSzPts val="2900"/>
              <a:buFont typeface="Arial"/>
              <a:buChar char="●"/>
            </a:pPr>
            <a:r>
              <a:rPr lang="en" sz="2900" dirty="0">
                <a:solidFill>
                  <a:srgbClr val="1A1A1A"/>
                </a:solidFill>
                <a:latin typeface="Arial"/>
                <a:ea typeface="Arial"/>
                <a:cs typeface="Arial"/>
                <a:sym typeface="Arial"/>
              </a:rPr>
              <a:t>Family history of suicide</a:t>
            </a:r>
            <a:endParaRPr sz="2900" dirty="0">
              <a:solidFill>
                <a:srgbClr val="1A1A1A"/>
              </a:solidFill>
              <a:latin typeface="Arial"/>
              <a:ea typeface="Arial"/>
              <a:cs typeface="Arial"/>
              <a:sym typeface="Arial"/>
            </a:endParaRPr>
          </a:p>
          <a:p>
            <a:pPr marL="457200" lvl="0" indent="-412750" algn="l" rtl="0">
              <a:spcBef>
                <a:spcPts val="0"/>
              </a:spcBef>
              <a:spcAft>
                <a:spcPts val="0"/>
              </a:spcAft>
              <a:buClr>
                <a:srgbClr val="1A1A1A"/>
              </a:buClr>
              <a:buSzPts val="2900"/>
              <a:buFont typeface="Arial"/>
              <a:buChar char="●"/>
            </a:pPr>
            <a:r>
              <a:rPr lang="en" sz="2900" dirty="0">
                <a:solidFill>
                  <a:srgbClr val="1A1A1A"/>
                </a:solidFill>
                <a:latin typeface="Arial"/>
                <a:ea typeface="Arial"/>
                <a:cs typeface="Arial"/>
                <a:sym typeface="Arial"/>
              </a:rPr>
              <a:t>Childhood abuse, neglect or trauma (ACES)</a:t>
            </a:r>
            <a:endParaRPr sz="2900" dirty="0">
              <a:solidFill>
                <a:srgbClr val="1A1A1A"/>
              </a:solidFill>
              <a:latin typeface="Arial"/>
              <a:ea typeface="Arial"/>
              <a:cs typeface="Arial"/>
              <a:sym typeface="Arial"/>
            </a:endParaRPr>
          </a:p>
          <a:p>
            <a:pPr marL="0" lvl="0" indent="0" algn="l" rtl="0">
              <a:spcBef>
                <a:spcPts val="2100"/>
              </a:spcBef>
              <a:spcAft>
                <a:spcPts val="1200"/>
              </a:spcAft>
              <a:buNone/>
            </a:pPr>
            <a:endParaRPr sz="3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22077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Individual Protective Factors</a:t>
            </a:r>
            <a:endParaRPr dirty="0"/>
          </a:p>
        </p:txBody>
      </p:sp>
      <p:sp>
        <p:nvSpPr>
          <p:cNvPr id="167" name="Google Shape;167;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600" dirty="0">
                <a:solidFill>
                  <a:srgbClr val="000000"/>
                </a:solidFill>
              </a:rPr>
              <a:t>These personal factors protect against suicide risk:</a:t>
            </a:r>
            <a:endParaRPr sz="2600" dirty="0">
              <a:solidFill>
                <a:srgbClr val="000000"/>
              </a:solidFill>
            </a:endParaRPr>
          </a:p>
          <a:p>
            <a:pPr marL="457200" lvl="0" indent="-368935" algn="l" rtl="0">
              <a:spcBef>
                <a:spcPts val="1200"/>
              </a:spcBef>
              <a:spcAft>
                <a:spcPts val="0"/>
              </a:spcAft>
              <a:buClr>
                <a:srgbClr val="000000"/>
              </a:buClr>
              <a:buSzPct val="100000"/>
              <a:buChar char="●"/>
            </a:pPr>
            <a:r>
              <a:rPr lang="en" sz="2600" dirty="0">
                <a:solidFill>
                  <a:srgbClr val="000000"/>
                </a:solidFill>
              </a:rPr>
              <a:t>Effective coping and problem-solving skills</a:t>
            </a:r>
            <a:endParaRPr sz="2600" dirty="0">
              <a:solidFill>
                <a:srgbClr val="000000"/>
              </a:solidFill>
            </a:endParaRPr>
          </a:p>
          <a:p>
            <a:pPr marL="457200" lvl="0" indent="-368935" algn="l" rtl="0">
              <a:spcBef>
                <a:spcPts val="0"/>
              </a:spcBef>
              <a:spcAft>
                <a:spcPts val="0"/>
              </a:spcAft>
              <a:buClr>
                <a:srgbClr val="000000"/>
              </a:buClr>
              <a:buSzPct val="100000"/>
              <a:buChar char="●"/>
            </a:pPr>
            <a:r>
              <a:rPr lang="en" sz="2600" dirty="0">
                <a:solidFill>
                  <a:srgbClr val="000000"/>
                </a:solidFill>
              </a:rPr>
              <a:t>Reasons for living (for example, family, friends, pets, etc.)</a:t>
            </a:r>
            <a:endParaRPr sz="2600" dirty="0">
              <a:solidFill>
                <a:srgbClr val="000000"/>
              </a:solidFill>
            </a:endParaRPr>
          </a:p>
          <a:p>
            <a:pPr marL="457200" lvl="0" indent="-368935" algn="l" rtl="0">
              <a:spcBef>
                <a:spcPts val="0"/>
              </a:spcBef>
              <a:spcAft>
                <a:spcPts val="0"/>
              </a:spcAft>
              <a:buClr>
                <a:srgbClr val="000000"/>
              </a:buClr>
              <a:buSzPct val="100000"/>
              <a:buChar char="●"/>
            </a:pPr>
            <a:r>
              <a:rPr lang="en" sz="2600" dirty="0">
                <a:solidFill>
                  <a:srgbClr val="000000"/>
                </a:solidFill>
              </a:rPr>
              <a:t>Strong sense of cultural identity</a:t>
            </a:r>
            <a:endParaRPr sz="2600" dirty="0">
              <a:solidFill>
                <a:srgbClr val="000000"/>
              </a:solidFill>
            </a:endParaRPr>
          </a:p>
          <a:p>
            <a:pPr marL="457200" lvl="0" indent="-368935" algn="l" rtl="0">
              <a:spcBef>
                <a:spcPts val="0"/>
              </a:spcBef>
              <a:spcAft>
                <a:spcPts val="0"/>
              </a:spcAft>
              <a:buClr>
                <a:srgbClr val="000000"/>
              </a:buClr>
              <a:buSzPct val="100000"/>
              <a:buChar char="●"/>
            </a:pPr>
            <a:r>
              <a:rPr lang="en" sz="2600" dirty="0">
                <a:solidFill>
                  <a:srgbClr val="000000"/>
                </a:solidFill>
              </a:rPr>
              <a:t>Religion</a:t>
            </a:r>
            <a:endParaRPr sz="2600" dirty="0">
              <a:solidFill>
                <a:srgbClr val="000000"/>
              </a:solidFill>
            </a:endParaRPr>
          </a:p>
          <a:p>
            <a:pPr marL="0" lvl="0" indent="0" algn="l" rtl="0">
              <a:spcBef>
                <a:spcPts val="1200"/>
              </a:spcBef>
              <a:spcAft>
                <a:spcPts val="0"/>
              </a:spcAft>
              <a:buNone/>
            </a:pPr>
            <a:endParaRPr sz="2600" dirty="0">
              <a:solidFill>
                <a:srgbClr val="000000"/>
              </a:solidFill>
            </a:endParaRPr>
          </a:p>
          <a:p>
            <a:pPr marL="0" lvl="0" indent="0" algn="l" rtl="0">
              <a:spcBef>
                <a:spcPts val="1200"/>
              </a:spcBef>
              <a:spcAft>
                <a:spcPts val="1200"/>
              </a:spcAft>
              <a:buNone/>
            </a:pPr>
            <a:endParaRPr sz="3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91734"/>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Relationship Protective Factors</a:t>
            </a:r>
            <a:endParaRPr dirty="0"/>
          </a:p>
        </p:txBody>
      </p:sp>
      <p:sp>
        <p:nvSpPr>
          <p:cNvPr id="173" name="Google Shape;173;p30"/>
          <p:cNvSpPr txBox="1">
            <a:spLocks noGrp="1"/>
          </p:cNvSpPr>
          <p:nvPr>
            <p:ph type="body" idx="1"/>
          </p:nvPr>
        </p:nvSpPr>
        <p:spPr>
          <a:xfrm>
            <a:off x="311700" y="1266325"/>
            <a:ext cx="8520600" cy="3603548"/>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dirty="0">
                <a:solidFill>
                  <a:srgbClr val="000000"/>
                </a:solidFill>
              </a:rPr>
              <a:t>These healthy relationship experiences protect against suicide risk:</a:t>
            </a:r>
            <a:endParaRPr sz="2200" dirty="0">
              <a:solidFill>
                <a:srgbClr val="000000"/>
              </a:solidFill>
            </a:endParaRPr>
          </a:p>
          <a:p>
            <a:pPr marL="457200" lvl="0" indent="-368300" algn="l" rtl="0">
              <a:spcBef>
                <a:spcPts val="1200"/>
              </a:spcBef>
              <a:spcAft>
                <a:spcPts val="0"/>
              </a:spcAft>
              <a:buClr>
                <a:srgbClr val="000000"/>
              </a:buClr>
              <a:buSzPts val="2200"/>
              <a:buChar char="●"/>
            </a:pPr>
            <a:r>
              <a:rPr lang="en" sz="2200" dirty="0">
                <a:solidFill>
                  <a:srgbClr val="000000"/>
                </a:solidFill>
              </a:rPr>
              <a:t>Support from partners, friends, and family</a:t>
            </a:r>
            <a:endParaRPr sz="2200" dirty="0">
              <a:solidFill>
                <a:srgbClr val="000000"/>
              </a:solidFill>
            </a:endParaRPr>
          </a:p>
          <a:p>
            <a:pPr marL="457200" lvl="0" indent="-368300" algn="l" rtl="0">
              <a:spcBef>
                <a:spcPts val="0"/>
              </a:spcBef>
              <a:spcAft>
                <a:spcPts val="0"/>
              </a:spcAft>
              <a:buClr>
                <a:srgbClr val="000000"/>
              </a:buClr>
              <a:buSzPts val="2200"/>
              <a:buChar char="●"/>
            </a:pPr>
            <a:r>
              <a:rPr lang="en" sz="2200" dirty="0">
                <a:solidFill>
                  <a:srgbClr val="000000"/>
                </a:solidFill>
              </a:rPr>
              <a:t>Feeling connected to others</a:t>
            </a:r>
            <a:endParaRPr sz="2200" dirty="0">
              <a:solidFill>
                <a:srgbClr val="000000"/>
              </a:solidFill>
            </a:endParaRPr>
          </a:p>
          <a:p>
            <a:pPr marL="0" lvl="0" indent="0" algn="l" rtl="0">
              <a:spcBef>
                <a:spcPts val="1200"/>
              </a:spcBef>
              <a:spcAft>
                <a:spcPts val="12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22077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Community Protective Factors</a:t>
            </a:r>
            <a:endParaRPr dirty="0"/>
          </a:p>
        </p:txBody>
      </p:sp>
      <p:sp>
        <p:nvSpPr>
          <p:cNvPr id="179" name="Google Shape;179;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solidFill>
                  <a:srgbClr val="000000"/>
                </a:solidFill>
              </a:rPr>
              <a:t>These supportive community experiences protect against suicide risk:</a:t>
            </a:r>
            <a:endParaRPr sz="2200">
              <a:solidFill>
                <a:srgbClr val="000000"/>
              </a:solidFill>
            </a:endParaRPr>
          </a:p>
          <a:p>
            <a:pPr marL="457200" lvl="0" indent="-368300" algn="l" rtl="0">
              <a:spcBef>
                <a:spcPts val="1200"/>
              </a:spcBef>
              <a:spcAft>
                <a:spcPts val="0"/>
              </a:spcAft>
              <a:buClr>
                <a:srgbClr val="000000"/>
              </a:buClr>
              <a:buSzPts val="2200"/>
              <a:buChar char="●"/>
            </a:pPr>
            <a:r>
              <a:rPr lang="en" sz="2200">
                <a:solidFill>
                  <a:srgbClr val="000000"/>
                </a:solidFill>
              </a:rPr>
              <a:t>Feeling connected to school, community, and other social institutions</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Availability of consistent and high quality physical and behavioral healthcare</a:t>
            </a:r>
            <a:endParaRPr sz="2200">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Societal Protective Factors</a:t>
            </a:r>
            <a:endParaRPr dirty="0"/>
          </a:p>
        </p:txBody>
      </p:sp>
      <p:sp>
        <p:nvSpPr>
          <p:cNvPr id="185" name="Google Shape;185;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solidFill>
                  <a:srgbClr val="000000"/>
                </a:solidFill>
              </a:rPr>
              <a:t>These cultural and environmental factors within the larger society protect against suicide risk:</a:t>
            </a:r>
            <a:endParaRPr sz="2400">
              <a:solidFill>
                <a:srgbClr val="000000"/>
              </a:solidFill>
            </a:endParaRPr>
          </a:p>
          <a:p>
            <a:pPr marL="457200" lvl="0" indent="-381000" algn="l" rtl="0">
              <a:spcBef>
                <a:spcPts val="1200"/>
              </a:spcBef>
              <a:spcAft>
                <a:spcPts val="0"/>
              </a:spcAft>
              <a:buClr>
                <a:srgbClr val="000000"/>
              </a:buClr>
              <a:buSzPts val="2400"/>
              <a:buChar char="●"/>
            </a:pPr>
            <a:r>
              <a:rPr lang="en" sz="2400">
                <a:solidFill>
                  <a:srgbClr val="000000"/>
                </a:solidFill>
              </a:rPr>
              <a:t>Reduced access to lethal means of suicide among people at risk</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Cultural, religious, or moral objections to suicide</a:t>
            </a:r>
            <a:endParaRPr sz="2400">
              <a:solidFill>
                <a:srgbClr val="000000"/>
              </a:solidFill>
            </a:endParaRPr>
          </a:p>
          <a:p>
            <a:pPr marL="0" lvl="0" indent="0" algn="l" rtl="0">
              <a:spcBef>
                <a:spcPts val="0"/>
              </a:spcBef>
              <a:spcAft>
                <a:spcPts val="1200"/>
              </a:spcAft>
              <a:buNone/>
            </a:pP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Language/Stigma</a:t>
            </a:r>
            <a:endParaRPr dirty="0"/>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816" b="1" i="1" dirty="0">
                <a:solidFill>
                  <a:srgbClr val="041E42"/>
                </a:solidFill>
                <a:highlight>
                  <a:srgbClr val="FFFFFF"/>
                </a:highlight>
                <a:latin typeface="Times New Roman"/>
                <a:ea typeface="Times New Roman"/>
                <a:cs typeface="Times New Roman"/>
                <a:sym typeface="Times New Roman"/>
              </a:rPr>
              <a:t>In no other instances of death do we place the blame on the person, except when they die by suicide.</a:t>
            </a:r>
            <a:endParaRPr sz="2816" b="1" i="1" dirty="0">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2300" dirty="0">
                <a:solidFill>
                  <a:srgbClr val="041E42"/>
                </a:solidFill>
                <a:highlight>
                  <a:srgbClr val="FFFFFF"/>
                </a:highlight>
                <a:latin typeface="Times New Roman"/>
                <a:ea typeface="Times New Roman"/>
                <a:cs typeface="Times New Roman"/>
                <a:sym typeface="Times New Roman"/>
              </a:rPr>
              <a:t>“Commited Suicide”</a:t>
            </a:r>
            <a:endParaRPr sz="2300" dirty="0">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2300" dirty="0">
                <a:solidFill>
                  <a:srgbClr val="041E42"/>
                </a:solidFill>
                <a:highlight>
                  <a:srgbClr val="FFFFFF"/>
                </a:highlight>
                <a:latin typeface="Times New Roman"/>
                <a:ea typeface="Times New Roman"/>
                <a:cs typeface="Times New Roman"/>
                <a:sym typeface="Times New Roman"/>
              </a:rPr>
              <a:t>What are other things we Commit?</a:t>
            </a:r>
            <a:endParaRPr sz="2300" dirty="0">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2300" dirty="0">
                <a:solidFill>
                  <a:srgbClr val="041E42"/>
                </a:solidFill>
                <a:highlight>
                  <a:srgbClr val="FFFFFF"/>
                </a:highlight>
                <a:latin typeface="Times New Roman"/>
                <a:ea typeface="Times New Roman"/>
                <a:cs typeface="Times New Roman"/>
                <a:sym typeface="Times New Roman"/>
              </a:rPr>
              <a:t>Adulty</a:t>
            </a:r>
            <a:endParaRPr sz="2300" dirty="0">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2300" dirty="0">
                <a:solidFill>
                  <a:srgbClr val="041E42"/>
                </a:solidFill>
                <a:highlight>
                  <a:srgbClr val="FFFFFF"/>
                </a:highlight>
                <a:latin typeface="Times New Roman"/>
                <a:ea typeface="Times New Roman"/>
                <a:cs typeface="Times New Roman"/>
                <a:sym typeface="Times New Roman"/>
              </a:rPr>
              <a:t>Sin</a:t>
            </a:r>
            <a:endParaRPr sz="2300" dirty="0">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2300" dirty="0">
                <a:solidFill>
                  <a:srgbClr val="041E42"/>
                </a:solidFill>
                <a:highlight>
                  <a:srgbClr val="FFFFFF"/>
                </a:highlight>
                <a:latin typeface="Times New Roman"/>
                <a:ea typeface="Times New Roman"/>
                <a:cs typeface="Times New Roman"/>
                <a:sym typeface="Times New Roman"/>
              </a:rPr>
              <a:t>A Felony </a:t>
            </a:r>
            <a:endParaRPr sz="2300" dirty="0">
              <a:solidFill>
                <a:srgbClr val="041E42"/>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None/>
            </a:pPr>
            <a:r>
              <a:rPr lang="en" sz="2300" b="1" u="sng" dirty="0">
                <a:solidFill>
                  <a:srgbClr val="041E42"/>
                </a:solidFill>
                <a:highlight>
                  <a:srgbClr val="FFFFFF"/>
                </a:highlight>
                <a:latin typeface="Times New Roman"/>
                <a:ea typeface="Times New Roman"/>
                <a:cs typeface="Times New Roman"/>
                <a:sym typeface="Times New Roman"/>
              </a:rPr>
              <a:t>AN INDIVIDUAL DIED BY SUICIDE</a:t>
            </a:r>
            <a:endParaRPr sz="2300" b="1" u="sng" dirty="0">
              <a:solidFill>
                <a:srgbClr val="041E42"/>
              </a:solidFill>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214718" y="90213"/>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How Does a Suicide Occur?</a:t>
            </a:r>
            <a:endParaRPr dirty="0"/>
          </a:p>
        </p:txBody>
      </p:sp>
      <p:sp>
        <p:nvSpPr>
          <p:cNvPr id="191" name="Google Shape;191;p33"/>
          <p:cNvSpPr txBox="1">
            <a:spLocks noGrp="1"/>
          </p:cNvSpPr>
          <p:nvPr>
            <p:ph type="body" idx="1"/>
          </p:nvPr>
        </p:nvSpPr>
        <p:spPr>
          <a:xfrm>
            <a:off x="311700" y="995775"/>
            <a:ext cx="8520600" cy="39918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2852" dirty="0">
                <a:solidFill>
                  <a:srgbClr val="00FF00"/>
                </a:solidFill>
              </a:rPr>
              <a:t>Feelings/thoughts of not belonging</a:t>
            </a:r>
            <a:endParaRPr sz="2852" dirty="0">
              <a:solidFill>
                <a:srgbClr val="00FF00"/>
              </a:solidFill>
            </a:endParaRPr>
          </a:p>
          <a:p>
            <a:pPr marL="0" lvl="0" indent="0" algn="l" rtl="0">
              <a:spcBef>
                <a:spcPts val="1200"/>
              </a:spcBef>
              <a:spcAft>
                <a:spcPts val="0"/>
              </a:spcAft>
              <a:buNone/>
            </a:pPr>
            <a:r>
              <a:rPr lang="en" sz="2852" dirty="0">
                <a:solidFill>
                  <a:srgbClr val="351C75"/>
                </a:solidFill>
              </a:rPr>
              <a:t>Feelings/thoughts of being a burden</a:t>
            </a:r>
            <a:endParaRPr sz="2852" dirty="0">
              <a:solidFill>
                <a:srgbClr val="351C75"/>
              </a:solidFill>
            </a:endParaRPr>
          </a:p>
          <a:p>
            <a:pPr marL="0" lvl="0" indent="0" algn="l" rtl="0">
              <a:spcBef>
                <a:spcPts val="1200"/>
              </a:spcBef>
              <a:spcAft>
                <a:spcPts val="0"/>
              </a:spcAft>
              <a:buNone/>
            </a:pPr>
            <a:r>
              <a:rPr lang="en" sz="2600" dirty="0">
                <a:solidFill>
                  <a:srgbClr val="85200C"/>
                </a:solidFill>
              </a:rPr>
              <a:t>Those capable of suicide</a:t>
            </a:r>
            <a:endParaRPr sz="2600" dirty="0">
              <a:solidFill>
                <a:srgbClr val="85200C"/>
              </a:solidFill>
            </a:endParaRPr>
          </a:p>
          <a:p>
            <a:pPr marL="0" lvl="0" indent="0" algn="l" rtl="0">
              <a:spcBef>
                <a:spcPts val="1200"/>
              </a:spcBef>
              <a:spcAft>
                <a:spcPts val="0"/>
              </a:spcAft>
              <a:buNone/>
            </a:pPr>
            <a:r>
              <a:rPr lang="en" dirty="0"/>
              <a:t>		</a:t>
            </a:r>
            <a:endParaRPr lang="en-US" sz="2709" dirty="0"/>
          </a:p>
          <a:p>
            <a:pPr marL="0" lvl="0" indent="0" algn="l" rtl="0">
              <a:spcBef>
                <a:spcPts val="1200"/>
              </a:spcBef>
              <a:spcAft>
                <a:spcPts val="0"/>
              </a:spcAft>
              <a:buNone/>
            </a:pPr>
            <a:r>
              <a:rPr lang="en-US" sz="2500" dirty="0"/>
              <a:t>	Underlying vulnerability (MI/SU, Aggression, Family </a:t>
            </a:r>
            <a:r>
              <a:rPr lang="en-US" sz="2500" dirty="0" err="1"/>
              <a:t>Hx</a:t>
            </a:r>
            <a:r>
              <a:rPr lang="en-US" sz="2500" dirty="0"/>
              <a:t>, Sexual Orientation </a:t>
            </a:r>
            <a:r>
              <a:rPr lang="en-US" sz="2500" dirty="0" err="1"/>
              <a:t>etc</a:t>
            </a:r>
            <a:r>
              <a:rPr lang="en-US" sz="2500" dirty="0"/>
              <a:t>)</a:t>
            </a:r>
          </a:p>
          <a:p>
            <a:pPr marL="0" lvl="0" indent="0" algn="l" rtl="0">
              <a:spcBef>
                <a:spcPts val="1200"/>
              </a:spcBef>
              <a:spcAft>
                <a:spcPts val="0"/>
              </a:spcAft>
              <a:buNone/>
            </a:pPr>
            <a:r>
              <a:rPr lang="en" dirty="0"/>
              <a:t>		</a:t>
            </a:r>
            <a:endParaRPr dirty="0"/>
          </a:p>
          <a:p>
            <a:pPr marL="0" lvl="0" indent="0" algn="l" rtl="0">
              <a:spcBef>
                <a:spcPts val="1200"/>
              </a:spcBef>
              <a:spcAft>
                <a:spcPts val="0"/>
              </a:spcAft>
              <a:buNone/>
            </a:pPr>
            <a:r>
              <a:rPr lang="en" sz="2527" dirty="0"/>
              <a:t>	Stress event (Trouble with Law/School, Breakup, Loss etc)</a:t>
            </a:r>
            <a:endParaRPr sz="2527" dirty="0"/>
          </a:p>
          <a:p>
            <a:pPr marL="0" lvl="0" indent="0" algn="l" rtl="0">
              <a:spcBef>
                <a:spcPts val="1200"/>
              </a:spcBef>
              <a:spcAft>
                <a:spcPts val="0"/>
              </a:spcAft>
              <a:buNone/>
            </a:pPr>
            <a:endParaRPr dirty="0"/>
          </a:p>
          <a:p>
            <a:pPr marL="0" lvl="0" indent="0" algn="l" rtl="0">
              <a:spcBef>
                <a:spcPts val="1200"/>
              </a:spcBef>
              <a:spcAft>
                <a:spcPts val="0"/>
              </a:spcAft>
              <a:buNone/>
            </a:pPr>
            <a:r>
              <a:rPr lang="en" sz="2527" dirty="0"/>
              <a:t>	Acute Mood Change (Anxiety, Dread, Hopelessness, Anger)</a:t>
            </a:r>
            <a:endParaRPr sz="2527" dirty="0"/>
          </a:p>
          <a:p>
            <a:pPr marL="0" lvl="0" indent="0" algn="l" rtl="0">
              <a:spcBef>
                <a:spcPts val="1200"/>
              </a:spcBef>
              <a:spcAft>
                <a:spcPts val="0"/>
              </a:spcAft>
              <a:buNone/>
            </a:pPr>
            <a:endParaRPr dirty="0"/>
          </a:p>
          <a:p>
            <a:pPr marL="0" lvl="0" indent="0" algn="l" rtl="0">
              <a:spcAft>
                <a:spcPts val="0"/>
              </a:spcAft>
              <a:buNone/>
            </a:pPr>
            <a:r>
              <a:rPr lang="en" dirty="0"/>
              <a:t>	</a:t>
            </a:r>
          </a:p>
          <a:p>
            <a:pPr marL="0" lvl="0" indent="0" algn="l" rtl="0">
              <a:spcAft>
                <a:spcPts val="0"/>
              </a:spcAft>
              <a:buNone/>
            </a:pPr>
            <a:endParaRPr lang="en" sz="2737" dirty="0"/>
          </a:p>
          <a:p>
            <a:pPr marL="0" lvl="0" indent="0" algn="l" rtl="0">
              <a:spcAft>
                <a:spcPts val="0"/>
              </a:spcAft>
              <a:buNone/>
            </a:pPr>
            <a:r>
              <a:rPr lang="en" sz="2737" dirty="0"/>
              <a:t>	Strong taboo of suicide, available support, slowed down mental state presence of others = Survival</a:t>
            </a:r>
            <a:endParaRPr sz="2737" dirty="0"/>
          </a:p>
          <a:p>
            <a:pPr marL="0" lvl="0" indent="0" algn="l" rtl="0">
              <a:spcAft>
                <a:spcPts val="1200"/>
              </a:spcAft>
              <a:buNone/>
            </a:pPr>
            <a:r>
              <a:rPr lang="en" sz="2737" dirty="0"/>
              <a:t>	Weak taboo of suicide, means/weapon available, agitation, being alone = Suicide/Serious Attempt</a:t>
            </a:r>
            <a:endParaRPr sz="2737" dirty="0"/>
          </a:p>
        </p:txBody>
      </p:sp>
      <p:sp>
        <p:nvSpPr>
          <p:cNvPr id="192" name="Google Shape;192;p33"/>
          <p:cNvSpPr/>
          <p:nvPr/>
        </p:nvSpPr>
        <p:spPr>
          <a:xfrm>
            <a:off x="1229625" y="1911481"/>
            <a:ext cx="415500" cy="36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3" name="Google Shape;193;p33"/>
          <p:cNvSpPr/>
          <p:nvPr/>
        </p:nvSpPr>
        <p:spPr>
          <a:xfrm>
            <a:off x="1229625" y="2400229"/>
            <a:ext cx="415500" cy="36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4" name="Google Shape;194;p33"/>
          <p:cNvSpPr/>
          <p:nvPr/>
        </p:nvSpPr>
        <p:spPr>
          <a:xfrm>
            <a:off x="1198418" y="2998529"/>
            <a:ext cx="415500" cy="36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5" name="Google Shape;195;p33"/>
          <p:cNvSpPr/>
          <p:nvPr/>
        </p:nvSpPr>
        <p:spPr>
          <a:xfrm>
            <a:off x="1229625" y="3598495"/>
            <a:ext cx="415500" cy="36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6" name="Google Shape;196;p33"/>
          <p:cNvSpPr/>
          <p:nvPr/>
        </p:nvSpPr>
        <p:spPr>
          <a:xfrm>
            <a:off x="4216975" y="995775"/>
            <a:ext cx="1575900" cy="8313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7" name="Google Shape;197;p33"/>
          <p:cNvSpPr/>
          <p:nvPr/>
        </p:nvSpPr>
        <p:spPr>
          <a:xfrm>
            <a:off x="5515850" y="995775"/>
            <a:ext cx="1627800" cy="831300"/>
          </a:xfrm>
          <a:prstGeom prst="ellipse">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8" name="Google Shape;198;p33"/>
          <p:cNvSpPr/>
          <p:nvPr/>
        </p:nvSpPr>
        <p:spPr>
          <a:xfrm>
            <a:off x="5464175" y="1152425"/>
            <a:ext cx="415500" cy="553500"/>
          </a:xfrm>
          <a:prstGeom prst="ellipse">
            <a:avLst/>
          </a:prstGeom>
          <a:solidFill>
            <a:srgbClr val="A61C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311700" y="22077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Be Direct When Asking About Suicide</a:t>
            </a:r>
            <a:endParaRPr dirty="0"/>
          </a:p>
        </p:txBody>
      </p:sp>
      <p:sp>
        <p:nvSpPr>
          <p:cNvPr id="220" name="Google Shape;220;p37"/>
          <p:cNvSpPr txBox="1">
            <a:spLocks noGrp="1"/>
          </p:cNvSpPr>
          <p:nvPr>
            <p:ph type="body" idx="1"/>
          </p:nvPr>
        </p:nvSpPr>
        <p:spPr>
          <a:xfrm>
            <a:off x="311700" y="1266325"/>
            <a:ext cx="8520600" cy="354120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Ask Direct Questions</a:t>
            </a:r>
            <a:endParaRPr dirty="0"/>
          </a:p>
          <a:p>
            <a:pPr marL="457200" lvl="0" indent="-342900" algn="l" rtl="0">
              <a:spcBef>
                <a:spcPts val="1200"/>
              </a:spcBef>
              <a:spcAft>
                <a:spcPts val="0"/>
              </a:spcAft>
              <a:buSzPts val="1800"/>
              <a:buChar char="●"/>
            </a:pPr>
            <a:r>
              <a:rPr lang="en" dirty="0"/>
              <a:t>Are you thinking about killing yourself?</a:t>
            </a:r>
            <a:endParaRPr dirty="0"/>
          </a:p>
          <a:p>
            <a:pPr marL="457200" lvl="0" indent="-342900" algn="l" rtl="0">
              <a:spcBef>
                <a:spcPts val="0"/>
              </a:spcBef>
              <a:spcAft>
                <a:spcPts val="0"/>
              </a:spcAft>
              <a:buSzPts val="1800"/>
              <a:buChar char="●"/>
            </a:pPr>
            <a:r>
              <a:rPr lang="en" dirty="0"/>
              <a:t>Do you have a plan? (specific)</a:t>
            </a:r>
            <a:endParaRPr dirty="0"/>
          </a:p>
          <a:p>
            <a:pPr marL="457200" lvl="0" indent="-342900" algn="l" rtl="0">
              <a:spcBef>
                <a:spcPts val="0"/>
              </a:spcBef>
              <a:spcAft>
                <a:spcPts val="0"/>
              </a:spcAft>
              <a:buSzPts val="1800"/>
              <a:buChar char="●"/>
            </a:pPr>
            <a:r>
              <a:rPr lang="en" dirty="0"/>
              <a:t>What is your intent?</a:t>
            </a:r>
            <a:endParaRPr dirty="0"/>
          </a:p>
          <a:p>
            <a:pPr marL="457200" lvl="0" indent="-342900" algn="l" rtl="0">
              <a:spcBef>
                <a:spcPts val="0"/>
              </a:spcBef>
              <a:spcAft>
                <a:spcPts val="0"/>
              </a:spcAft>
              <a:buSzPts val="1800"/>
              <a:buChar char="●"/>
            </a:pPr>
            <a:r>
              <a:rPr lang="en" dirty="0"/>
              <a:t>Do you have the means?</a:t>
            </a:r>
            <a:endParaRPr dirty="0"/>
          </a:p>
          <a:p>
            <a:pPr marL="0" lvl="0" indent="0" algn="l" rtl="0">
              <a:spcBef>
                <a:spcPts val="1200"/>
              </a:spcBef>
              <a:spcAft>
                <a:spcPts val="0"/>
              </a:spcAft>
              <a:buNone/>
            </a:pPr>
            <a:r>
              <a:rPr lang="en" dirty="0"/>
              <a:t>DO NOT BE VAGUE</a:t>
            </a:r>
            <a:endParaRPr dirty="0"/>
          </a:p>
          <a:p>
            <a:pPr marL="457200" lvl="0" indent="-342900" algn="l" rtl="0">
              <a:spcBef>
                <a:spcPts val="1200"/>
              </a:spcBef>
              <a:spcAft>
                <a:spcPts val="0"/>
              </a:spcAft>
              <a:buSzPts val="1800"/>
              <a:buChar char="●"/>
            </a:pPr>
            <a:r>
              <a:rPr lang="en" dirty="0"/>
              <a:t>Have you thought about hurting yourself?</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Self Harming Behaviors</a:t>
            </a:r>
            <a:endParaRPr dirty="0"/>
          </a:p>
        </p:txBody>
      </p:sp>
      <p:sp>
        <p:nvSpPr>
          <p:cNvPr id="231" name="Google Shape;231;p3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Cutting</a:t>
            </a:r>
            <a:endParaRPr/>
          </a:p>
          <a:p>
            <a:pPr marL="0" lvl="0" indent="0" algn="l" rtl="0">
              <a:spcBef>
                <a:spcPts val="1200"/>
              </a:spcBef>
              <a:spcAft>
                <a:spcPts val="0"/>
              </a:spcAft>
              <a:buNone/>
            </a:pPr>
            <a:r>
              <a:rPr lang="en"/>
              <a:t>Scratching</a:t>
            </a:r>
            <a:endParaRPr/>
          </a:p>
          <a:p>
            <a:pPr marL="0" lvl="0" indent="0" algn="l" rtl="0">
              <a:spcBef>
                <a:spcPts val="1200"/>
              </a:spcBef>
              <a:spcAft>
                <a:spcPts val="0"/>
              </a:spcAft>
              <a:buNone/>
            </a:pPr>
            <a:r>
              <a:rPr lang="en"/>
              <a:t>Burning</a:t>
            </a:r>
            <a:endParaRPr/>
          </a:p>
          <a:p>
            <a:pPr marL="0" lvl="0" indent="0" algn="l" rtl="0">
              <a:spcBef>
                <a:spcPts val="1200"/>
              </a:spcBef>
              <a:spcAft>
                <a:spcPts val="0"/>
              </a:spcAft>
              <a:buNone/>
            </a:pPr>
            <a:r>
              <a:rPr lang="en"/>
              <a:t>Self Hitting</a:t>
            </a:r>
            <a:endParaRPr/>
          </a:p>
          <a:p>
            <a:pPr marL="0" lvl="0" indent="0" algn="l" rtl="0">
              <a:spcBef>
                <a:spcPts val="1200"/>
              </a:spcBef>
              <a:spcAft>
                <a:spcPts val="0"/>
              </a:spcAft>
              <a:buNone/>
            </a:pPr>
            <a:r>
              <a:rPr lang="en"/>
              <a:t>Head Banging</a:t>
            </a:r>
            <a:endParaRPr/>
          </a:p>
          <a:p>
            <a:pPr marL="0" lvl="0" indent="0" algn="l" rtl="0">
              <a:spcBef>
                <a:spcPts val="1200"/>
              </a:spcBef>
              <a:spcAft>
                <a:spcPts val="0"/>
              </a:spcAft>
              <a:buNone/>
            </a:pPr>
            <a:r>
              <a:rPr lang="en"/>
              <a:t>DO ANY OF THESE INJURIES REQUIRE MEDICAL ATTENTION</a:t>
            </a:r>
            <a:endParaRPr/>
          </a:p>
          <a:p>
            <a:pPr marL="0" lvl="0" indent="0" algn="l" rtl="0">
              <a:spcBef>
                <a:spcPts val="1200"/>
              </a:spcBef>
              <a:spcAft>
                <a:spcPts val="1200"/>
              </a:spcAft>
              <a:buNone/>
            </a:pPr>
            <a:r>
              <a:rPr lang="en"/>
              <a:t>WHAT IS THE INTENT OF THE BEHAVIOR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249355" y="70953"/>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Risk Factors For Self Harm</a:t>
            </a:r>
            <a:endParaRPr dirty="0"/>
          </a:p>
        </p:txBody>
      </p:sp>
      <p:sp>
        <p:nvSpPr>
          <p:cNvPr id="237" name="Google Shape;237;p40"/>
          <p:cNvSpPr txBox="1">
            <a:spLocks noGrp="1"/>
          </p:cNvSpPr>
          <p:nvPr>
            <p:ph type="body" idx="1"/>
          </p:nvPr>
        </p:nvSpPr>
        <p:spPr>
          <a:xfrm>
            <a:off x="311700" y="692728"/>
            <a:ext cx="8520600" cy="4697028"/>
          </a:xfrm>
          <a:prstGeom prst="rect">
            <a:avLst/>
          </a:prstGeom>
        </p:spPr>
        <p:txBody>
          <a:bodyPr spcFirstLastPara="1" wrap="square" lIns="91425" tIns="91425" rIns="91425" bIns="91425" anchor="t" anchorCtr="0">
            <a:normAutofit fontScale="25000" lnSpcReduction="20000"/>
          </a:bodyPr>
          <a:lstStyle/>
          <a:p>
            <a:pPr marL="0" lvl="0" indent="0" algn="l" rtl="0">
              <a:spcBef>
                <a:spcPts val="1500"/>
              </a:spcBef>
              <a:spcAft>
                <a:spcPts val="0"/>
              </a:spcAft>
              <a:buNone/>
            </a:pPr>
            <a:r>
              <a:rPr lang="en" sz="6000" dirty="0">
                <a:solidFill>
                  <a:srgbClr val="333333"/>
                </a:solidFill>
                <a:latin typeface="Times New Roman"/>
                <a:ea typeface="Times New Roman"/>
                <a:cs typeface="Times New Roman"/>
                <a:sym typeface="Times New Roman"/>
              </a:rPr>
              <a:t>People are more likely be at risk for self-harming behaviours if certain factors are present, such as:</a:t>
            </a:r>
            <a:endParaRPr sz="6000" dirty="0">
              <a:solidFill>
                <a:srgbClr val="333333"/>
              </a:solidFill>
              <a:latin typeface="Times New Roman"/>
              <a:ea typeface="Times New Roman"/>
              <a:cs typeface="Times New Roman"/>
              <a:sym typeface="Times New Roman"/>
            </a:endParaRPr>
          </a:p>
          <a:p>
            <a:pPr marL="457200" lvl="0" indent="-323850" algn="l" rtl="0">
              <a:spcBef>
                <a:spcPts val="1500"/>
              </a:spcBef>
              <a:spcAft>
                <a:spcPts val="0"/>
              </a:spcAft>
              <a:buClr>
                <a:srgbClr val="333333"/>
              </a:buClr>
              <a:buSzPct val="100000"/>
              <a:buFont typeface="Times New Roman"/>
              <a:buChar char="●"/>
            </a:pPr>
            <a:r>
              <a:rPr lang="en" sz="6000" dirty="0">
                <a:solidFill>
                  <a:srgbClr val="333333"/>
                </a:solidFill>
                <a:latin typeface="Times New Roman"/>
                <a:ea typeface="Times New Roman"/>
                <a:cs typeface="Times New Roman"/>
                <a:sym typeface="Times New Roman"/>
              </a:rPr>
              <a:t>loss of a parent;</a:t>
            </a:r>
            <a:endParaRPr sz="6000" dirty="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dirty="0">
                <a:solidFill>
                  <a:srgbClr val="333333"/>
                </a:solidFill>
                <a:latin typeface="Times New Roman"/>
                <a:ea typeface="Times New Roman"/>
                <a:cs typeface="Times New Roman"/>
                <a:sym typeface="Times New Roman"/>
              </a:rPr>
              <a:t>childhood illness or surgery;</a:t>
            </a:r>
            <a:endParaRPr sz="6000" dirty="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dirty="0">
                <a:solidFill>
                  <a:srgbClr val="333333"/>
                </a:solidFill>
                <a:latin typeface="Times New Roman"/>
                <a:ea typeface="Times New Roman"/>
                <a:cs typeface="Times New Roman"/>
                <a:sym typeface="Times New Roman"/>
              </a:rPr>
              <a:t>childhood sexual or physical abuse;</a:t>
            </a:r>
            <a:endParaRPr sz="6000" dirty="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dirty="0">
                <a:solidFill>
                  <a:srgbClr val="333333"/>
                </a:solidFill>
                <a:latin typeface="Times New Roman"/>
                <a:ea typeface="Times New Roman"/>
                <a:cs typeface="Times New Roman"/>
                <a:sym typeface="Times New Roman"/>
              </a:rPr>
              <a:t>family substance abuse;</a:t>
            </a:r>
            <a:endParaRPr sz="6000" dirty="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dirty="0">
                <a:solidFill>
                  <a:srgbClr val="333333"/>
                </a:solidFill>
                <a:latin typeface="Times New Roman"/>
                <a:ea typeface="Times New Roman"/>
                <a:cs typeface="Times New Roman"/>
                <a:sym typeface="Times New Roman"/>
              </a:rPr>
              <a:t>negative body image perceptions;</a:t>
            </a:r>
            <a:endParaRPr sz="6000" dirty="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dirty="0">
                <a:solidFill>
                  <a:srgbClr val="333333"/>
                </a:solidFill>
                <a:latin typeface="Times New Roman"/>
                <a:ea typeface="Times New Roman"/>
                <a:cs typeface="Times New Roman"/>
                <a:sym typeface="Times New Roman"/>
              </a:rPr>
              <a:t>lack of impulse control;</a:t>
            </a:r>
            <a:endParaRPr sz="6000" dirty="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dirty="0">
                <a:solidFill>
                  <a:srgbClr val="333333"/>
                </a:solidFill>
                <a:latin typeface="Times New Roman"/>
                <a:ea typeface="Times New Roman"/>
                <a:cs typeface="Times New Roman"/>
                <a:sym typeface="Times New Roman"/>
              </a:rPr>
              <a:t>childhood trauma; (ACES)</a:t>
            </a:r>
            <a:endParaRPr sz="6000" dirty="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dirty="0">
                <a:solidFill>
                  <a:srgbClr val="333333"/>
                </a:solidFill>
                <a:latin typeface="Times New Roman"/>
                <a:ea typeface="Times New Roman"/>
                <a:cs typeface="Times New Roman"/>
                <a:sym typeface="Times New Roman"/>
              </a:rPr>
              <a:t>neglect;</a:t>
            </a:r>
            <a:endParaRPr sz="6000" dirty="0">
              <a:solidFill>
                <a:srgbClr val="333333"/>
              </a:solidFill>
              <a:latin typeface="Times New Roman"/>
              <a:ea typeface="Times New Roman"/>
              <a:cs typeface="Times New Roman"/>
              <a:sym typeface="Times New Roman"/>
            </a:endParaRPr>
          </a:p>
          <a:p>
            <a:pPr marL="457200" lvl="0" indent="-323850" algn="l" rtl="0">
              <a:lnSpc>
                <a:spcPct val="200000"/>
              </a:lnSpc>
              <a:spcBef>
                <a:spcPts val="0"/>
              </a:spcBef>
              <a:spcAft>
                <a:spcPts val="0"/>
              </a:spcAft>
              <a:buClr>
                <a:srgbClr val="333333"/>
              </a:buClr>
              <a:buSzPct val="100000"/>
              <a:buFont typeface="Times New Roman"/>
              <a:buChar char="●"/>
            </a:pPr>
            <a:r>
              <a:rPr lang="en" sz="6000" dirty="0">
                <a:solidFill>
                  <a:srgbClr val="333333"/>
                </a:solidFill>
                <a:latin typeface="Times New Roman"/>
                <a:ea typeface="Times New Roman"/>
                <a:cs typeface="Times New Roman"/>
                <a:sym typeface="Times New Roman"/>
              </a:rPr>
              <a:t>lack of strong family attachments.</a:t>
            </a:r>
            <a:endParaRPr sz="6000" dirty="0">
              <a:solidFill>
                <a:srgbClr val="333333"/>
              </a:solidFill>
              <a:latin typeface="Times New Roman"/>
              <a:ea typeface="Times New Roman"/>
              <a:cs typeface="Times New Roman"/>
              <a:sym typeface="Times New Roman"/>
            </a:endParaRPr>
          </a:p>
          <a:p>
            <a:pPr marL="0" lvl="0" indent="0" algn="l" rtl="0">
              <a:lnSpc>
                <a:spcPct val="200000"/>
              </a:lnSpc>
              <a:spcBef>
                <a:spcPts val="2500"/>
              </a:spcBef>
              <a:spcAft>
                <a:spcPts val="0"/>
              </a:spcAft>
              <a:buNone/>
            </a:pPr>
            <a:r>
              <a:rPr lang="en" sz="1350" dirty="0">
                <a:solidFill>
                  <a:srgbClr val="333333"/>
                </a:solidFill>
                <a:latin typeface="Times New Roman"/>
                <a:ea typeface="Times New Roman"/>
                <a:cs typeface="Times New Roman"/>
                <a:sym typeface="Times New Roman"/>
              </a:rPr>
              <a:t>(Briere and Gil, 1998; CSP, 2014)</a:t>
            </a:r>
            <a:endParaRPr sz="1350" dirty="0">
              <a:solidFill>
                <a:srgbClr val="333333"/>
              </a:solidFill>
              <a:latin typeface="Times New Roman"/>
              <a:ea typeface="Times New Roman"/>
              <a:cs typeface="Times New Roman"/>
              <a:sym typeface="Times New Roman"/>
            </a:endParaRPr>
          </a:p>
          <a:p>
            <a:pPr marL="0" lvl="0" indent="0" algn="l" rtl="0">
              <a:spcBef>
                <a:spcPts val="1100"/>
              </a:spcBef>
              <a:spcAft>
                <a:spcPts val="12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311700" y="119443"/>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Why Do People Self Harm</a:t>
            </a:r>
            <a:endParaRPr dirty="0"/>
          </a:p>
        </p:txBody>
      </p:sp>
      <p:sp>
        <p:nvSpPr>
          <p:cNvPr id="243" name="Google Shape;243;p4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Possible reasons for self harm</a:t>
            </a:r>
            <a:endParaRPr dirty="0"/>
          </a:p>
          <a:p>
            <a:pPr marL="457200" lvl="0" indent="-342900" algn="l" rtl="0">
              <a:spcBef>
                <a:spcPts val="1200"/>
              </a:spcBef>
              <a:spcAft>
                <a:spcPts val="0"/>
              </a:spcAft>
              <a:buSzPts val="1800"/>
              <a:buChar char="●"/>
            </a:pPr>
            <a:r>
              <a:rPr lang="en" dirty="0"/>
              <a:t>To reduce negative emotions</a:t>
            </a:r>
            <a:endParaRPr dirty="0"/>
          </a:p>
          <a:p>
            <a:pPr marL="457200" lvl="0" indent="-342900" algn="l" rtl="0">
              <a:spcBef>
                <a:spcPts val="0"/>
              </a:spcBef>
              <a:spcAft>
                <a:spcPts val="0"/>
              </a:spcAft>
              <a:buSzPts val="1800"/>
              <a:buChar char="●"/>
            </a:pPr>
            <a:r>
              <a:rPr lang="en" dirty="0"/>
              <a:t>To feel “something”</a:t>
            </a:r>
            <a:endParaRPr dirty="0"/>
          </a:p>
          <a:p>
            <a:pPr marL="457200" lvl="0" indent="-342900" algn="l" rtl="0">
              <a:spcBef>
                <a:spcPts val="0"/>
              </a:spcBef>
              <a:spcAft>
                <a:spcPts val="0"/>
              </a:spcAft>
              <a:buSzPts val="1800"/>
              <a:buChar char="●"/>
            </a:pPr>
            <a:r>
              <a:rPr lang="en" dirty="0"/>
              <a:t>To over come suicidal thoughts</a:t>
            </a:r>
            <a:endParaRPr dirty="0"/>
          </a:p>
          <a:p>
            <a:pPr marL="457200" lvl="0" indent="-342900" algn="l" rtl="0">
              <a:spcBef>
                <a:spcPts val="0"/>
              </a:spcBef>
              <a:spcAft>
                <a:spcPts val="0"/>
              </a:spcAft>
              <a:buSzPts val="1800"/>
              <a:buChar char="●"/>
            </a:pPr>
            <a:r>
              <a:rPr lang="en" dirty="0"/>
              <a:t>To avoid certain situations/emotions</a:t>
            </a:r>
            <a:endParaRPr dirty="0"/>
          </a:p>
          <a:p>
            <a:pPr marL="457200" lvl="0" indent="-342900" algn="l" rtl="0">
              <a:spcBef>
                <a:spcPts val="0"/>
              </a:spcBef>
              <a:spcAft>
                <a:spcPts val="0"/>
              </a:spcAft>
              <a:buSzPts val="1800"/>
              <a:buChar char="●"/>
            </a:pPr>
            <a:r>
              <a:rPr lang="en" dirty="0"/>
              <a:t>To access social supports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256282" y="13445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Self Harm vs Suicide Attempts</a:t>
            </a:r>
            <a:endParaRPr dirty="0"/>
          </a:p>
        </p:txBody>
      </p:sp>
      <p:sp>
        <p:nvSpPr>
          <p:cNvPr id="249" name="Google Shape;249;p42"/>
          <p:cNvSpPr txBox="1">
            <a:spLocks noGrp="1"/>
          </p:cNvSpPr>
          <p:nvPr>
            <p:ph type="body" idx="1"/>
          </p:nvPr>
        </p:nvSpPr>
        <p:spPr>
          <a:xfrm>
            <a:off x="549400" y="1266325"/>
            <a:ext cx="77202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50" name="Google Shape;250;p42"/>
          <p:cNvPicPr preferRelativeResize="0"/>
          <p:nvPr/>
        </p:nvPicPr>
        <p:blipFill>
          <a:blip r:embed="rId3">
            <a:alphaModFix/>
          </a:blip>
          <a:stretch>
            <a:fillRect/>
          </a:stretch>
        </p:blipFill>
        <p:spPr>
          <a:xfrm>
            <a:off x="311700" y="841851"/>
            <a:ext cx="8282900" cy="4167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56" name="Google Shape;256;p43"/>
          <p:cNvSpPr txBox="1">
            <a:spLocks noGrp="1"/>
          </p:cNvSpPr>
          <p:nvPr>
            <p:ph type="body" idx="1"/>
          </p:nvPr>
        </p:nvSpPr>
        <p:spPr>
          <a:xfrm>
            <a:off x="311700" y="1594275"/>
            <a:ext cx="8520600" cy="297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57" name="Google Shape;257;p43"/>
          <p:cNvPicPr preferRelativeResize="0"/>
          <p:nvPr/>
        </p:nvPicPr>
        <p:blipFill>
          <a:blip r:embed="rId3">
            <a:alphaModFix/>
          </a:blip>
          <a:stretch>
            <a:fillRect/>
          </a:stretch>
        </p:blipFill>
        <p:spPr>
          <a:xfrm>
            <a:off x="0" y="0"/>
            <a:ext cx="9144000" cy="5097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63" name="Google Shape;263;p4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64" name="Google Shape;264;p44"/>
          <p:cNvPicPr preferRelativeResize="0"/>
          <p:nvPr/>
        </p:nvPicPr>
        <p:blipFill>
          <a:blip r:embed="rId3">
            <a:alphaModFix/>
          </a:blip>
          <a:stretch>
            <a:fillRect/>
          </a:stretch>
        </p:blipFill>
        <p:spPr>
          <a:xfrm>
            <a:off x="0" y="-52300"/>
            <a:ext cx="9093976" cy="52480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Suicidal intensity, plan, intent, means</a:t>
            </a:r>
            <a:endParaRPr dirty="0"/>
          </a:p>
        </p:txBody>
      </p:sp>
      <p:sp>
        <p:nvSpPr>
          <p:cNvPr id="209" name="Google Shape;209;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000" dirty="0">
                <a:solidFill>
                  <a:srgbClr val="041E42"/>
                </a:solidFill>
                <a:highlight>
                  <a:srgbClr val="FFFFFF"/>
                </a:highlight>
                <a:latin typeface="Times New Roman"/>
                <a:ea typeface="Times New Roman"/>
                <a:cs typeface="Times New Roman"/>
                <a:sym typeface="Times New Roman"/>
              </a:rPr>
              <a:t>Asking about suicide does not increase an individuals suicidal risk, in fact, research has shown this to not be true and, has shown that </a:t>
            </a:r>
            <a:r>
              <a:rPr lang="en" sz="3000" b="1" dirty="0">
                <a:solidFill>
                  <a:srgbClr val="041E42"/>
                </a:solidFill>
                <a:highlight>
                  <a:srgbClr val="FFFFFF"/>
                </a:highlight>
                <a:latin typeface="Times New Roman"/>
                <a:ea typeface="Times New Roman"/>
                <a:cs typeface="Times New Roman"/>
                <a:sym typeface="Times New Roman"/>
              </a:rPr>
              <a:t>asking someone if they are having thoughts of killing themselves is actually more likely to </a:t>
            </a:r>
            <a:r>
              <a:rPr lang="en" sz="3000" b="1" i="1" dirty="0">
                <a:solidFill>
                  <a:srgbClr val="041E42"/>
                </a:solidFill>
                <a:highlight>
                  <a:srgbClr val="FFFFFF"/>
                </a:highlight>
                <a:latin typeface="Times New Roman"/>
                <a:ea typeface="Times New Roman"/>
                <a:cs typeface="Times New Roman"/>
                <a:sym typeface="Times New Roman"/>
              </a:rPr>
              <a:t>save a life</a:t>
            </a:r>
            <a:r>
              <a:rPr lang="en" sz="3000" dirty="0">
                <a:solidFill>
                  <a:srgbClr val="041E42"/>
                </a:solidFill>
                <a:highlight>
                  <a:srgbClr val="FFFFFF"/>
                </a:highlight>
                <a:latin typeface="Times New Roman"/>
                <a:ea typeface="Times New Roman"/>
                <a:cs typeface="Times New Roman"/>
                <a:sym typeface="Times New Roman"/>
              </a:rPr>
              <a:t>.</a:t>
            </a:r>
            <a:endParaRPr sz="31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24EA-82A9-33F4-3C69-854430231FF1}"/>
              </a:ext>
            </a:extLst>
          </p:cNvPr>
          <p:cNvSpPr>
            <a:spLocks noGrp="1"/>
          </p:cNvSpPr>
          <p:nvPr>
            <p:ph type="title"/>
          </p:nvPr>
        </p:nvSpPr>
        <p:spPr/>
        <p:txBody>
          <a:bodyPr>
            <a:normAutofit fontScale="90000"/>
          </a:bodyPr>
          <a:lstStyle/>
          <a:p>
            <a:pPr algn="ctr"/>
            <a:r>
              <a:rPr lang="en-US" dirty="0"/>
              <a:t>Suicidal intensity, plan, means, intent, </a:t>
            </a:r>
          </a:p>
        </p:txBody>
      </p:sp>
      <p:sp>
        <p:nvSpPr>
          <p:cNvPr id="3" name="Text Placeholder 2">
            <a:extLst>
              <a:ext uri="{FF2B5EF4-FFF2-40B4-BE49-F238E27FC236}">
                <a16:creationId xmlns:a16="http://schemas.microsoft.com/office/drawing/2014/main" id="{C1293929-4160-BDA5-457A-AFF4F741ED9D}"/>
              </a:ext>
            </a:extLst>
          </p:cNvPr>
          <p:cNvSpPr>
            <a:spLocks noGrp="1"/>
          </p:cNvSpPr>
          <p:nvPr>
            <p:ph type="body" idx="1"/>
          </p:nvPr>
        </p:nvSpPr>
        <p:spPr>
          <a:xfrm>
            <a:off x="311700" y="1266324"/>
            <a:ext cx="8520600" cy="3568911"/>
          </a:xfrm>
        </p:spPr>
        <p:txBody>
          <a:bodyPr/>
          <a:lstStyle/>
          <a:p>
            <a:r>
              <a:rPr lang="en-US" dirty="0"/>
              <a:t>Ask direct questions regarding a plan, if they have one</a:t>
            </a:r>
          </a:p>
          <a:p>
            <a:pPr lvl="1"/>
            <a:r>
              <a:rPr lang="en-US" dirty="0"/>
              <a:t>Can that plan be carried out immediately</a:t>
            </a:r>
          </a:p>
          <a:p>
            <a:pPr marL="114300" indent="0">
              <a:buNone/>
            </a:pPr>
            <a:endParaRPr lang="en-US" dirty="0"/>
          </a:p>
          <a:p>
            <a:r>
              <a:rPr lang="en-US" dirty="0"/>
              <a:t>Does the person have the </a:t>
            </a:r>
            <a:r>
              <a:rPr lang="en-US" b="1" dirty="0"/>
              <a:t>ability</a:t>
            </a:r>
            <a:r>
              <a:rPr lang="en-US" dirty="0"/>
              <a:t> to carry out that plan</a:t>
            </a:r>
          </a:p>
          <a:p>
            <a:pPr marL="114300" indent="0">
              <a:buNone/>
            </a:pPr>
            <a:endParaRPr lang="en-US" dirty="0"/>
          </a:p>
          <a:p>
            <a:r>
              <a:rPr lang="en-US" dirty="0"/>
              <a:t>Do they have the immediate intent or what is the time frame</a:t>
            </a:r>
          </a:p>
          <a:p>
            <a:pPr marL="114300" indent="0">
              <a:buNone/>
            </a:pPr>
            <a:endParaRPr lang="en-US" dirty="0"/>
          </a:p>
          <a:p>
            <a:r>
              <a:rPr lang="en-US" dirty="0"/>
              <a:t>What is their level of suicidal intensity</a:t>
            </a:r>
          </a:p>
          <a:p>
            <a:pPr lvl="1"/>
            <a:r>
              <a:rPr lang="en-US" dirty="0"/>
              <a:t>0-10</a:t>
            </a:r>
          </a:p>
          <a:p>
            <a:pPr marL="114300" indent="0">
              <a:buNone/>
            </a:pPr>
            <a:endParaRPr lang="en-US" dirty="0"/>
          </a:p>
        </p:txBody>
      </p:sp>
    </p:spTree>
    <p:extLst>
      <p:ext uri="{BB962C8B-B14F-4D97-AF65-F5344CB8AC3E}">
        <p14:creationId xmlns:p14="http://schemas.microsoft.com/office/powerpoint/2010/main" val="424308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Preferred Language</a:t>
            </a:r>
            <a:endParaRPr dirty="0"/>
          </a:p>
        </p:txBody>
      </p:sp>
      <p:sp>
        <p:nvSpPr>
          <p:cNvPr id="79" name="Google Shape;79;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•Suicidal thoughts vs Suicidal Intensity</a:t>
            </a:r>
            <a:endParaRPr/>
          </a:p>
          <a:p>
            <a:pPr marL="0" lvl="0" indent="0" algn="l" rtl="0">
              <a:spcBef>
                <a:spcPts val="0"/>
              </a:spcBef>
              <a:spcAft>
                <a:spcPts val="0"/>
              </a:spcAft>
              <a:buNone/>
            </a:pPr>
            <a:endParaRPr/>
          </a:p>
          <a:p>
            <a:pPr marL="0" lvl="0" indent="0" algn="l" rtl="0">
              <a:spcBef>
                <a:spcPts val="0"/>
              </a:spcBef>
              <a:spcAft>
                <a:spcPts val="0"/>
              </a:spcAft>
              <a:buNone/>
            </a:pPr>
            <a:r>
              <a:rPr lang="en"/>
              <a:t>•Committed, Completed vs died by suicide</a:t>
            </a:r>
            <a:endParaRPr/>
          </a:p>
          <a:p>
            <a:pPr marL="0" lvl="0" indent="0" algn="l" rtl="0">
              <a:spcBef>
                <a:spcPts val="0"/>
              </a:spcBef>
              <a:spcAft>
                <a:spcPts val="0"/>
              </a:spcAft>
              <a:buNone/>
            </a:pPr>
            <a:endParaRPr/>
          </a:p>
          <a:p>
            <a:pPr marL="0" lvl="0" indent="0" algn="l" rtl="0">
              <a:spcBef>
                <a:spcPts val="0"/>
              </a:spcBef>
              <a:spcAft>
                <a:spcPts val="0"/>
              </a:spcAft>
              <a:buNone/>
            </a:pPr>
            <a:r>
              <a:rPr lang="en"/>
              <a:t>•Successful vs Failed</a:t>
            </a:r>
            <a:endParaRPr/>
          </a:p>
          <a:p>
            <a:pPr marL="0" lvl="0" indent="0" algn="l" rtl="0">
              <a:spcBef>
                <a:spcPts val="0"/>
              </a:spcBef>
              <a:spcAft>
                <a:spcPts val="0"/>
              </a:spcAft>
              <a:buNone/>
            </a:pPr>
            <a:endParaRPr/>
          </a:p>
          <a:p>
            <a:pPr marL="0" lvl="0" indent="0" algn="l" rtl="0">
              <a:spcBef>
                <a:spcPts val="0"/>
              </a:spcBef>
              <a:spcAft>
                <a:spcPts val="0"/>
              </a:spcAft>
              <a:buNone/>
            </a:pPr>
            <a:r>
              <a:rPr lang="en"/>
              <a:t>•Serious vs level of lethality</a:t>
            </a:r>
            <a:endParaRPr/>
          </a:p>
          <a:p>
            <a:pPr marL="0" lvl="0" indent="0" algn="l" rtl="0">
              <a:spcBef>
                <a:spcPts val="0"/>
              </a:spcBef>
              <a:spcAft>
                <a:spcPts val="0"/>
              </a:spcAft>
              <a:buNone/>
            </a:pPr>
            <a:endParaRPr/>
          </a:p>
          <a:p>
            <a:pPr marL="0" lvl="0" indent="0" algn="l" rtl="0">
              <a:spcBef>
                <a:spcPts val="0"/>
              </a:spcBef>
              <a:spcAft>
                <a:spcPts val="0"/>
              </a:spcAft>
              <a:buNone/>
            </a:pPr>
            <a:r>
              <a:rPr lang="en"/>
              <a:t>•Attention seeking vs Attention needing </a:t>
            </a:r>
            <a:endParaRPr/>
          </a:p>
          <a:p>
            <a:pPr marL="0" lvl="0" indent="0" algn="l" rtl="0">
              <a:spcBef>
                <a:spcPts val="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8"/>
          <p:cNvPicPr preferRelativeResize="0"/>
          <p:nvPr/>
        </p:nvPicPr>
        <p:blipFill>
          <a:blip r:embed="rId3">
            <a:alphaModFix/>
          </a:blip>
          <a:stretch>
            <a:fillRect/>
          </a:stretch>
        </p:blipFill>
        <p:spPr>
          <a:xfrm>
            <a:off x="1350817" y="68552"/>
            <a:ext cx="6089073" cy="49745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Suicide rates from 2021 (CDC)</a:t>
            </a:r>
            <a:endParaRPr dirty="0"/>
          </a:p>
        </p:txBody>
      </p:sp>
      <p:sp>
        <p:nvSpPr>
          <p:cNvPr id="85" name="Google Shape;85;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6" name="Google Shape;86;p16" descr="In 2021, 48,183 people died by suicide in the US. That is 1 death every 11 minutes. 12.3 million adults seriously thought about suicide. 3.5 million adults made a plan. 1.7 million adults attempted suicide."/>
          <p:cNvPicPr preferRelativeResize="0"/>
          <p:nvPr/>
        </p:nvPicPr>
        <p:blipFill>
          <a:blip r:embed="rId3">
            <a:alphaModFix/>
          </a:blip>
          <a:stretch>
            <a:fillRect/>
          </a:stretch>
        </p:blipFill>
        <p:spPr>
          <a:xfrm>
            <a:off x="192725" y="1316975"/>
            <a:ext cx="8749025" cy="2752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For every death by suicide</a:t>
            </a:r>
            <a:endParaRPr dirty="0"/>
          </a:p>
        </p:txBody>
      </p:sp>
      <p:sp>
        <p:nvSpPr>
          <p:cNvPr id="92" name="Google Shape;92;p17"/>
          <p:cNvSpPr txBox="1">
            <a:spLocks noGrp="1"/>
          </p:cNvSpPr>
          <p:nvPr>
            <p:ph type="body" idx="1"/>
          </p:nvPr>
        </p:nvSpPr>
        <p:spPr>
          <a:xfrm>
            <a:off x="311700" y="1266325"/>
            <a:ext cx="8520600" cy="37683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000000"/>
              </a:buClr>
              <a:buSzPts val="2300"/>
              <a:buChar char="●"/>
            </a:pPr>
            <a:r>
              <a:rPr lang="en" sz="2300">
                <a:solidFill>
                  <a:srgbClr val="000000"/>
                </a:solidFill>
              </a:rPr>
              <a:t>3 hospitalizations for self-harm**</a:t>
            </a: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8 emergency department visits related to suicide***</a:t>
            </a: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38 self-reported suicide attempts in the past year****</a:t>
            </a: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265 people who seriously considered suicide in the past year****</a:t>
            </a:r>
            <a:endParaRPr sz="2300">
              <a:solidFill>
                <a:srgbClr val="000000"/>
              </a:solidFill>
            </a:endParaRPr>
          </a:p>
          <a:p>
            <a:pPr marL="0" lvl="0" indent="0" algn="l" rtl="0">
              <a:spcBef>
                <a:spcPts val="1200"/>
              </a:spcBef>
              <a:spcAft>
                <a:spcPts val="0"/>
              </a:spcAft>
              <a:buNone/>
            </a:pPr>
            <a:r>
              <a:rPr lang="en">
                <a:solidFill>
                  <a:srgbClr val="000000"/>
                </a:solidFill>
              </a:rPr>
              <a:t>*</a:t>
            </a:r>
            <a:r>
              <a:rPr lang="en" sz="1300">
                <a:solidFill>
                  <a:srgbClr val="000000"/>
                </a:solidFill>
              </a:rPr>
              <a:t>Based on the latest year of available data for adults ages 18 and older.</a:t>
            </a:r>
            <a:endParaRPr sz="1300">
              <a:solidFill>
                <a:srgbClr val="000000"/>
              </a:solidFill>
            </a:endParaRPr>
          </a:p>
          <a:p>
            <a:pPr marL="0" lvl="0" indent="0" algn="l" rtl="0">
              <a:spcBef>
                <a:spcPts val="1200"/>
              </a:spcBef>
              <a:spcAft>
                <a:spcPts val="0"/>
              </a:spcAft>
              <a:buNone/>
            </a:pPr>
            <a:r>
              <a:rPr lang="en" sz="1300">
                <a:solidFill>
                  <a:srgbClr val="000000"/>
                </a:solidFill>
              </a:rPr>
              <a:t>**Source: </a:t>
            </a:r>
            <a:r>
              <a:rPr lang="en" sz="1300">
                <a:solidFill>
                  <a:srgbClr val="000000"/>
                </a:solidFill>
                <a:uFill>
                  <a:noFill/>
                </a:uFill>
                <a:hlinkClick r:id="rId3">
                  <a:extLst>
                    <a:ext uri="{A12FA001-AC4F-418D-AE19-62706E023703}">
                      <ahyp:hlinkClr xmlns:ahyp="http://schemas.microsoft.com/office/drawing/2018/hyperlinkcolor" val="tx"/>
                    </a:ext>
                  </a:extLst>
                </a:hlinkClick>
              </a:rPr>
              <a:t>HCUP National Inpatient Sample (2020)</a:t>
            </a:r>
            <a:endParaRPr sz="1300">
              <a:solidFill>
                <a:srgbClr val="000000"/>
              </a:solidFill>
              <a:uFill>
                <a:noFill/>
              </a:uFill>
              <a:hlinkClick r:id="rId3">
                <a:extLst>
                  <a:ext uri="{A12FA001-AC4F-418D-AE19-62706E023703}">
                    <ahyp:hlinkClr xmlns:ahyp="http://schemas.microsoft.com/office/drawing/2018/hyperlinkcolor" val="tx"/>
                  </a:ext>
                </a:extLst>
              </a:hlinkClick>
            </a:endParaRPr>
          </a:p>
          <a:p>
            <a:pPr marL="0" lvl="0" indent="0" algn="l" rtl="0">
              <a:spcBef>
                <a:spcPts val="1200"/>
              </a:spcBef>
              <a:spcAft>
                <a:spcPts val="0"/>
              </a:spcAft>
              <a:buNone/>
            </a:pPr>
            <a:r>
              <a:rPr lang="en" sz="1300">
                <a:solidFill>
                  <a:srgbClr val="000000"/>
                </a:solidFill>
              </a:rPr>
              <a:t>***Source: </a:t>
            </a:r>
            <a:r>
              <a:rPr lang="en" sz="1300">
                <a:solidFill>
                  <a:srgbClr val="000000"/>
                </a:solidFill>
                <a:uFill>
                  <a:noFill/>
                </a:uFill>
                <a:hlinkClick r:id="rId4">
                  <a:extLst>
                    <a:ext uri="{A12FA001-AC4F-418D-AE19-62706E023703}">
                      <ahyp:hlinkClr xmlns:ahyp="http://schemas.microsoft.com/office/drawing/2018/hyperlinkcolor" val="tx"/>
                    </a:ext>
                  </a:extLst>
                </a:hlinkClick>
              </a:rPr>
              <a:t>CDC WISQARS (2020)</a:t>
            </a:r>
            <a:endParaRPr sz="1300">
              <a:solidFill>
                <a:srgbClr val="000000"/>
              </a:solidFill>
            </a:endParaRPr>
          </a:p>
          <a:p>
            <a:pPr marL="0" lvl="0" indent="0" algn="l" rtl="0">
              <a:spcBef>
                <a:spcPts val="1200"/>
              </a:spcBef>
              <a:spcAft>
                <a:spcPts val="0"/>
              </a:spcAft>
              <a:buNone/>
            </a:pPr>
            <a:r>
              <a:rPr lang="en" sz="1300">
                <a:solidFill>
                  <a:srgbClr val="000000"/>
                </a:solidFill>
              </a:rPr>
              <a:t>****Source: </a:t>
            </a:r>
            <a:r>
              <a:rPr lang="en" sz="1300">
                <a:solidFill>
                  <a:srgbClr val="000000"/>
                </a:solidFill>
                <a:uFill>
                  <a:noFill/>
                </a:uFill>
                <a:hlinkClick r:id="rId5">
                  <a:extLst>
                    <a:ext uri="{A12FA001-AC4F-418D-AE19-62706E023703}">
                      <ahyp:hlinkClr xmlns:ahyp="http://schemas.microsoft.com/office/drawing/2018/hyperlinkcolor" val="tx"/>
                    </a:ext>
                  </a:extLst>
                </a:hlinkClick>
              </a:rPr>
              <a:t>SAMHSA National Survey on Drug Use and Health (2021)</a:t>
            </a:r>
            <a:endParaRPr sz="1300">
              <a:solidFill>
                <a:srgbClr val="000000"/>
              </a:solidFill>
              <a:uFill>
                <a:noFill/>
              </a:uFill>
              <a:hlinkClick r:id="rId5">
                <a:extLst>
                  <a:ext uri="{A12FA001-AC4F-418D-AE19-62706E023703}">
                    <ahyp:hlinkClr xmlns:ahyp="http://schemas.microsoft.com/office/drawing/2018/hyperlinkcolor" val="tx"/>
                  </a:ext>
                </a:extLst>
              </a:hlinkClick>
            </a:endParaRPr>
          </a:p>
          <a:p>
            <a:pPr marL="0" lvl="0" indent="0" algn="l" rtl="0">
              <a:spcBef>
                <a:spcPts val="0"/>
              </a:spcBef>
              <a:spcAft>
                <a:spcPts val="1200"/>
              </a:spcAft>
              <a:buNone/>
            </a:pPr>
            <a:endParaRPr sz="23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a:t>Demographics</a:t>
            </a:r>
            <a:endParaRPr dirty="0"/>
          </a:p>
        </p:txBody>
      </p:sp>
      <p:sp>
        <p:nvSpPr>
          <p:cNvPr id="103" name="Google Shape;103;p19"/>
          <p:cNvSpPr txBox="1">
            <a:spLocks noGrp="1"/>
          </p:cNvSpPr>
          <p:nvPr>
            <p:ph type="body" idx="1"/>
          </p:nvPr>
        </p:nvSpPr>
        <p:spPr>
          <a:xfrm>
            <a:off x="311700" y="1152425"/>
            <a:ext cx="8520600" cy="3907500"/>
          </a:xfrm>
          <a:prstGeom prst="rect">
            <a:avLst/>
          </a:prstGeom>
        </p:spPr>
        <p:txBody>
          <a:bodyPr spcFirstLastPara="1" wrap="square" lIns="91425" tIns="91425" rIns="91425" bIns="91425" anchor="t" anchorCtr="0">
            <a:normAutofit fontScale="62500" lnSpcReduction="20000"/>
          </a:bodyPr>
          <a:lstStyle/>
          <a:p>
            <a:pPr marL="0" lvl="0" indent="0" algn="l" rtl="0">
              <a:lnSpc>
                <a:spcPct val="130000"/>
              </a:lnSpc>
              <a:spcBef>
                <a:spcPts val="1100"/>
              </a:spcBef>
              <a:spcAft>
                <a:spcPts val="0"/>
              </a:spcAft>
              <a:buNone/>
            </a:pPr>
            <a:r>
              <a:rPr lang="en" sz="2957">
                <a:solidFill>
                  <a:srgbClr val="1A1A1A"/>
                </a:solidFill>
                <a:highlight>
                  <a:srgbClr val="FFFFFF"/>
                </a:highlight>
              </a:rPr>
              <a:t>The suicide rate among males in 2021 was approximately four times higher than the rate among females. Males make up 50% of the population but nearly 80% of suicides</a:t>
            </a:r>
            <a:endParaRPr sz="2957">
              <a:solidFill>
                <a:srgbClr val="1A1A1A"/>
              </a:solidFill>
              <a:highlight>
                <a:srgbClr val="FFFFFF"/>
              </a:highlight>
            </a:endParaRPr>
          </a:p>
          <a:p>
            <a:pPr marL="0" lvl="0" indent="0" algn="l" rtl="0">
              <a:lnSpc>
                <a:spcPct val="130000"/>
              </a:lnSpc>
              <a:spcBef>
                <a:spcPts val="1100"/>
              </a:spcBef>
              <a:spcAft>
                <a:spcPts val="0"/>
              </a:spcAft>
              <a:buNone/>
            </a:pPr>
            <a:r>
              <a:rPr lang="en" sz="2957">
                <a:solidFill>
                  <a:srgbClr val="1A1A1A"/>
                </a:solidFill>
                <a:highlight>
                  <a:srgbClr val="FFFFFF"/>
                </a:highlight>
              </a:rPr>
              <a:t>Elder Adults 75 years or older, have the highest percentage of suicide deaths per age group</a:t>
            </a:r>
            <a:endParaRPr sz="2957">
              <a:solidFill>
                <a:srgbClr val="1A1A1A"/>
              </a:solidFill>
              <a:highlight>
                <a:srgbClr val="FFFFFF"/>
              </a:highlight>
            </a:endParaRPr>
          </a:p>
          <a:p>
            <a:pPr marL="0" lvl="0" indent="0" algn="l" rtl="0">
              <a:lnSpc>
                <a:spcPct val="130000"/>
              </a:lnSpc>
              <a:spcBef>
                <a:spcPts val="1100"/>
              </a:spcBef>
              <a:spcAft>
                <a:spcPts val="0"/>
              </a:spcAft>
              <a:buNone/>
            </a:pPr>
            <a:r>
              <a:rPr lang="en" sz="2957">
                <a:solidFill>
                  <a:srgbClr val="1A1A1A"/>
                </a:solidFill>
                <a:highlight>
                  <a:srgbClr val="FFFFFF"/>
                </a:highlight>
                <a:latin typeface="Roboto"/>
                <a:ea typeface="Roboto"/>
                <a:cs typeface="Roboto"/>
                <a:sym typeface="Roboto"/>
              </a:rPr>
              <a:t>Middle-aged people, especially men, have the highest rate of suicide compared to other groups. Eighty percent of all deaths by suicide in the U.S. are among men and women age 45-54</a:t>
            </a:r>
            <a:r>
              <a:rPr lang="en" sz="2957">
                <a:solidFill>
                  <a:srgbClr val="1A1A1A"/>
                </a:solidFill>
                <a:highlight>
                  <a:srgbClr val="FFFFFF"/>
                </a:highlight>
              </a:rPr>
              <a:t>.</a:t>
            </a:r>
            <a:endParaRPr sz="2957">
              <a:solidFill>
                <a:srgbClr val="1A1A1A"/>
              </a:solidFill>
              <a:highlight>
                <a:srgbClr val="FFFFFF"/>
              </a:highlight>
            </a:endParaRPr>
          </a:p>
          <a:p>
            <a:pPr marL="0" lvl="0" indent="0" algn="l" rtl="0">
              <a:lnSpc>
                <a:spcPct val="133333"/>
              </a:lnSpc>
              <a:spcBef>
                <a:spcPts val="200"/>
              </a:spcBef>
              <a:spcAft>
                <a:spcPts val="0"/>
              </a:spcAft>
              <a:buNone/>
            </a:pPr>
            <a:endParaRPr sz="2957">
              <a:solidFill>
                <a:srgbClr val="1A1A1A"/>
              </a:solidFill>
              <a:highlight>
                <a:srgbClr val="FFFFFF"/>
              </a:highlight>
              <a:latin typeface="Arial"/>
              <a:ea typeface="Arial"/>
              <a:cs typeface="Arial"/>
              <a:sym typeface="Arial"/>
            </a:endParaRPr>
          </a:p>
          <a:p>
            <a:pPr marL="0" lvl="0" indent="0" algn="l" rtl="0">
              <a:lnSpc>
                <a:spcPct val="130000"/>
              </a:lnSpc>
              <a:spcBef>
                <a:spcPts val="1100"/>
              </a:spcBef>
              <a:spcAft>
                <a:spcPts val="0"/>
              </a:spcAft>
              <a:buNone/>
            </a:pPr>
            <a:endParaRPr sz="1600">
              <a:solidFill>
                <a:srgbClr val="222222"/>
              </a:solidFill>
              <a:highlight>
                <a:srgbClr val="FFFFFF"/>
              </a:highlight>
            </a:endParaRPr>
          </a:p>
          <a:p>
            <a:pPr marL="0" lvl="0" indent="0" algn="l" rtl="0">
              <a:spcBef>
                <a:spcPts val="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9" name="Google Shape;109;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0" name="Google Shape;110;p20"/>
          <p:cNvPicPr preferRelativeResize="0"/>
          <p:nvPr/>
        </p:nvPicPr>
        <p:blipFill>
          <a:blip r:embed="rId3">
            <a:alphaModFix/>
          </a:blip>
          <a:stretch>
            <a:fillRect/>
          </a:stretch>
        </p:blipFill>
        <p:spPr>
          <a:xfrm>
            <a:off x="0" y="28704"/>
            <a:ext cx="9144000" cy="50860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6" name="Google Shape;116;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7" name="Google Shape;117;p21"/>
          <p:cNvPicPr preferRelativeResize="0"/>
          <p:nvPr/>
        </p:nvPicPr>
        <p:blipFill>
          <a:blip r:embed="rId3">
            <a:alphaModFix/>
          </a:blip>
          <a:stretch>
            <a:fillRect/>
          </a:stretch>
        </p:blipFill>
        <p:spPr>
          <a:xfrm>
            <a:off x="0" y="0"/>
            <a:ext cx="9144001"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3" name="Google Shape;123;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4" name="Google Shape;124;p22"/>
          <p:cNvPicPr preferRelativeResize="0"/>
          <p:nvPr/>
        </p:nvPicPr>
        <p:blipFill>
          <a:blip r:embed="rId3">
            <a:alphaModFix/>
          </a:blip>
          <a:stretch>
            <a:fillRect/>
          </a:stretch>
        </p:blipFill>
        <p:spPr>
          <a:xfrm>
            <a:off x="145473" y="-73250"/>
            <a:ext cx="8901545" cy="521675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1011</Words>
  <Application>Microsoft Office PowerPoint</Application>
  <PresentationFormat>On-screen Show (16:9)</PresentationFormat>
  <Paragraphs>153</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Open Sans</vt:lpstr>
      <vt:lpstr>Roboto</vt:lpstr>
      <vt:lpstr>Times New Roman</vt:lpstr>
      <vt:lpstr>PT Sans Narrow</vt:lpstr>
      <vt:lpstr>Tropic</vt:lpstr>
      <vt:lpstr>Suicide and Risk</vt:lpstr>
      <vt:lpstr>Language/Stigma</vt:lpstr>
      <vt:lpstr>Preferred Language</vt:lpstr>
      <vt:lpstr>Suicide rates from 2021 (CDC)</vt:lpstr>
      <vt:lpstr>For every death by suicide</vt:lpstr>
      <vt:lpstr>Demographics</vt:lpstr>
      <vt:lpstr>PowerPoint Presentation</vt:lpstr>
      <vt:lpstr>PowerPoint Presentation</vt:lpstr>
      <vt:lpstr>PowerPoint Presentation</vt:lpstr>
      <vt:lpstr>PowerPoint Presentation</vt:lpstr>
      <vt:lpstr>Individual Risk Factors </vt:lpstr>
      <vt:lpstr>Relationship Risk Factors</vt:lpstr>
      <vt:lpstr>Community Risk Factors</vt:lpstr>
      <vt:lpstr>Societal Risk Factors</vt:lpstr>
      <vt:lpstr>Historical Risk Factors</vt:lpstr>
      <vt:lpstr>Individual Protective Factors</vt:lpstr>
      <vt:lpstr>Relationship Protective Factors</vt:lpstr>
      <vt:lpstr>Community Protective Factors</vt:lpstr>
      <vt:lpstr>Societal Protective Factors</vt:lpstr>
      <vt:lpstr>How Does a Suicide Occur?</vt:lpstr>
      <vt:lpstr>Be Direct When Asking About Suicide</vt:lpstr>
      <vt:lpstr>Self Harming Behaviors</vt:lpstr>
      <vt:lpstr>Risk Factors For Self Harm</vt:lpstr>
      <vt:lpstr>Why Do People Self Harm</vt:lpstr>
      <vt:lpstr>Self Harm vs Suicide Attempts</vt:lpstr>
      <vt:lpstr>PowerPoint Presentation</vt:lpstr>
      <vt:lpstr>PowerPoint Presentation</vt:lpstr>
      <vt:lpstr>Suicidal intensity, plan, intent, means</vt:lpstr>
      <vt:lpstr>Suicidal intensity, plan, means, intent,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and Risk</dc:title>
  <dc:creator>SHPD CIT</dc:creator>
  <cp:lastModifiedBy>Boyle, Cynthia</cp:lastModifiedBy>
  <cp:revision>10</cp:revision>
  <dcterms:modified xsi:type="dcterms:W3CDTF">2024-05-30T11:51:31Z</dcterms:modified>
</cp:coreProperties>
</file>